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09" r:id="rId3"/>
    <p:sldId id="310" r:id="rId4"/>
    <p:sldId id="311" r:id="rId5"/>
    <p:sldId id="376" r:id="rId6"/>
    <p:sldId id="375" r:id="rId7"/>
    <p:sldId id="379" r:id="rId8"/>
    <p:sldId id="383" r:id="rId9"/>
    <p:sldId id="384" r:id="rId10"/>
    <p:sldId id="385" r:id="rId11"/>
    <p:sldId id="386" r:id="rId12"/>
    <p:sldId id="382" r:id="rId13"/>
    <p:sldId id="387" r:id="rId14"/>
    <p:sldId id="388" r:id="rId15"/>
    <p:sldId id="400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381" r:id="rId28"/>
  </p:sldIdLst>
  <p:sldSz cx="12192000" cy="6858000"/>
  <p:notesSz cx="6858000" cy="9144000"/>
  <p:embeddedFontLst>
    <p:embeddedFont>
      <p:font typeface="微软雅黑" panose="020B0503020204020204" pitchFamily="34" charset="-122"/>
      <p:regular r:id="rId33"/>
      <p:bold r:id="rId34"/>
    </p:embeddedFont>
    <p:embeddedFont>
      <p:font typeface="张海山锐谐体" panose="02000000000000000000" pitchFamily="2" charset="-122"/>
      <p:regular r:id="rId35"/>
    </p:embeddedFont>
    <p:embeddedFont>
      <p:font typeface="微软雅黑 Light" panose="020B0502040204020203" pitchFamily="34" charset="-122"/>
      <p:regular r:id="rId36"/>
    </p:embeddedFont>
    <p:embeddedFont>
      <p:font typeface="等线" panose="02010600030101010101" pitchFamily="2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2F926-5C47-4598-8807-6533808956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1FC4-0264-44AE-BEB1-615F175E3A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MART Goal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7F9D4-E2D8-462D-9C82-267F69CE52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569CC-DA17-4ED5-A1F5-43285EB5DFDA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371601" y="1054609"/>
            <a:ext cx="2456688" cy="4419600"/>
          </a:xfrm>
          <a:custGeom>
            <a:avLst/>
            <a:gdLst>
              <a:gd name="connsiteX0" fmla="*/ 0 w 2456688"/>
              <a:gd name="connsiteY0" fmla="*/ 0 h 4419600"/>
              <a:gd name="connsiteX1" fmla="*/ 2456688 w 2456688"/>
              <a:gd name="connsiteY1" fmla="*/ 0 h 4419600"/>
              <a:gd name="connsiteX2" fmla="*/ 2456688 w 2456688"/>
              <a:gd name="connsiteY2" fmla="*/ 4419600 h 4419600"/>
              <a:gd name="connsiteX3" fmla="*/ 0 w 2456688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6688" h="4419600">
                <a:moveTo>
                  <a:pt x="0" y="0"/>
                </a:moveTo>
                <a:lnTo>
                  <a:pt x="2456688" y="0"/>
                </a:lnTo>
                <a:lnTo>
                  <a:pt x="2456688" y="4419600"/>
                </a:lnTo>
                <a:lnTo>
                  <a:pt x="0" y="4419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53815" y="1790667"/>
            <a:ext cx="5464628" cy="3603238"/>
          </a:xfrm>
          <a:custGeom>
            <a:avLst/>
            <a:gdLst>
              <a:gd name="connsiteX0" fmla="*/ 0 w 5464628"/>
              <a:gd name="connsiteY0" fmla="*/ 0 h 3603238"/>
              <a:gd name="connsiteX1" fmla="*/ 5464628 w 5464628"/>
              <a:gd name="connsiteY1" fmla="*/ 0 h 3603238"/>
              <a:gd name="connsiteX2" fmla="*/ 5464628 w 5464628"/>
              <a:gd name="connsiteY2" fmla="*/ 3603238 h 3603238"/>
              <a:gd name="connsiteX3" fmla="*/ 0 w 5464628"/>
              <a:gd name="connsiteY3" fmla="*/ 3603238 h 3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4628" h="3603238">
                <a:moveTo>
                  <a:pt x="0" y="0"/>
                </a:moveTo>
                <a:lnTo>
                  <a:pt x="5464628" y="0"/>
                </a:lnTo>
                <a:lnTo>
                  <a:pt x="5464628" y="3603238"/>
                </a:lnTo>
                <a:lnTo>
                  <a:pt x="0" y="3603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529280" y="1661142"/>
            <a:ext cx="2942796" cy="4062699"/>
          </a:xfrm>
          <a:custGeom>
            <a:avLst/>
            <a:gdLst>
              <a:gd name="connsiteX0" fmla="*/ 0 w 2942796"/>
              <a:gd name="connsiteY0" fmla="*/ 0 h 4062699"/>
              <a:gd name="connsiteX1" fmla="*/ 2942796 w 2942796"/>
              <a:gd name="connsiteY1" fmla="*/ 0 h 4062699"/>
              <a:gd name="connsiteX2" fmla="*/ 2942796 w 2942796"/>
              <a:gd name="connsiteY2" fmla="*/ 4062699 h 4062699"/>
              <a:gd name="connsiteX3" fmla="*/ 0 w 2942796"/>
              <a:gd name="connsiteY3" fmla="*/ 4062699 h 406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2796" h="4062699">
                <a:moveTo>
                  <a:pt x="0" y="0"/>
                </a:moveTo>
                <a:lnTo>
                  <a:pt x="2942796" y="0"/>
                </a:lnTo>
                <a:lnTo>
                  <a:pt x="2942796" y="4062699"/>
                </a:lnTo>
                <a:lnTo>
                  <a:pt x="0" y="4062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523346" y="1847273"/>
            <a:ext cx="6779490" cy="4110182"/>
          </a:xfrm>
          <a:custGeom>
            <a:avLst/>
            <a:gdLst>
              <a:gd name="connsiteX0" fmla="*/ 0 w 6779490"/>
              <a:gd name="connsiteY0" fmla="*/ 0 h 4110182"/>
              <a:gd name="connsiteX1" fmla="*/ 6779490 w 6779490"/>
              <a:gd name="connsiteY1" fmla="*/ 0 h 4110182"/>
              <a:gd name="connsiteX2" fmla="*/ 6779490 w 6779490"/>
              <a:gd name="connsiteY2" fmla="*/ 4110182 h 4110182"/>
              <a:gd name="connsiteX3" fmla="*/ 0 w 6779490"/>
              <a:gd name="connsiteY3" fmla="*/ 4110182 h 4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9490" h="4110182">
                <a:moveTo>
                  <a:pt x="0" y="0"/>
                </a:moveTo>
                <a:lnTo>
                  <a:pt x="6779490" y="0"/>
                </a:lnTo>
                <a:lnTo>
                  <a:pt x="6779490" y="4110182"/>
                </a:lnTo>
                <a:lnTo>
                  <a:pt x="0" y="4110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674869" y="1575245"/>
            <a:ext cx="2838451" cy="1646868"/>
          </a:xfrm>
          <a:custGeom>
            <a:avLst/>
            <a:gdLst>
              <a:gd name="connsiteX0" fmla="*/ 0 w 2927765"/>
              <a:gd name="connsiteY0" fmla="*/ 0 h 1646868"/>
              <a:gd name="connsiteX1" fmla="*/ 2927765 w 2927765"/>
              <a:gd name="connsiteY1" fmla="*/ 0 h 1646868"/>
              <a:gd name="connsiteX2" fmla="*/ 2927765 w 2927765"/>
              <a:gd name="connsiteY2" fmla="*/ 1646868 h 1646868"/>
              <a:gd name="connsiteX3" fmla="*/ 0 w 2927765"/>
              <a:gd name="connsiteY3" fmla="*/ 1646868 h 164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765" h="1646868">
                <a:moveTo>
                  <a:pt x="0" y="0"/>
                </a:moveTo>
                <a:lnTo>
                  <a:pt x="2927765" y="0"/>
                </a:lnTo>
                <a:lnTo>
                  <a:pt x="2927765" y="1646868"/>
                </a:lnTo>
                <a:lnTo>
                  <a:pt x="0" y="1646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941755" y="1616142"/>
            <a:ext cx="2372239" cy="3046599"/>
          </a:xfrm>
          <a:custGeom>
            <a:avLst/>
            <a:gdLst>
              <a:gd name="connsiteX0" fmla="*/ 0 w 2372239"/>
              <a:gd name="connsiteY0" fmla="*/ 0 h 3046599"/>
              <a:gd name="connsiteX1" fmla="*/ 2372239 w 2372239"/>
              <a:gd name="connsiteY1" fmla="*/ 0 h 3046599"/>
              <a:gd name="connsiteX2" fmla="*/ 2372239 w 2372239"/>
              <a:gd name="connsiteY2" fmla="*/ 3046599 h 3046599"/>
              <a:gd name="connsiteX3" fmla="*/ 0 w 2372239"/>
              <a:gd name="connsiteY3" fmla="*/ 3046599 h 304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2239" h="3046599">
                <a:moveTo>
                  <a:pt x="0" y="0"/>
                </a:moveTo>
                <a:lnTo>
                  <a:pt x="2372239" y="0"/>
                </a:lnTo>
                <a:lnTo>
                  <a:pt x="2372239" y="3046599"/>
                </a:lnTo>
                <a:lnTo>
                  <a:pt x="0" y="3046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3565923" y="1616142"/>
            <a:ext cx="2372239" cy="3046599"/>
          </a:xfrm>
          <a:custGeom>
            <a:avLst/>
            <a:gdLst>
              <a:gd name="connsiteX0" fmla="*/ 0 w 2372239"/>
              <a:gd name="connsiteY0" fmla="*/ 0 h 3046599"/>
              <a:gd name="connsiteX1" fmla="*/ 2372239 w 2372239"/>
              <a:gd name="connsiteY1" fmla="*/ 0 h 3046599"/>
              <a:gd name="connsiteX2" fmla="*/ 2372239 w 2372239"/>
              <a:gd name="connsiteY2" fmla="*/ 3046599 h 3046599"/>
              <a:gd name="connsiteX3" fmla="*/ 0 w 2372239"/>
              <a:gd name="connsiteY3" fmla="*/ 3046599 h 304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2239" h="3046599">
                <a:moveTo>
                  <a:pt x="0" y="0"/>
                </a:moveTo>
                <a:lnTo>
                  <a:pt x="2372239" y="0"/>
                </a:lnTo>
                <a:lnTo>
                  <a:pt x="2372239" y="3046599"/>
                </a:lnTo>
                <a:lnTo>
                  <a:pt x="0" y="3046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5"/>
          </p:nvPr>
        </p:nvSpPr>
        <p:spPr>
          <a:xfrm>
            <a:off x="878007" y="1616142"/>
            <a:ext cx="2372239" cy="3046599"/>
          </a:xfrm>
          <a:custGeom>
            <a:avLst/>
            <a:gdLst>
              <a:gd name="connsiteX0" fmla="*/ 0 w 2372239"/>
              <a:gd name="connsiteY0" fmla="*/ 0 h 3046599"/>
              <a:gd name="connsiteX1" fmla="*/ 2372239 w 2372239"/>
              <a:gd name="connsiteY1" fmla="*/ 0 h 3046599"/>
              <a:gd name="connsiteX2" fmla="*/ 2372239 w 2372239"/>
              <a:gd name="connsiteY2" fmla="*/ 3046599 h 3046599"/>
              <a:gd name="connsiteX3" fmla="*/ 0 w 2372239"/>
              <a:gd name="connsiteY3" fmla="*/ 3046599 h 304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2239" h="3046599">
                <a:moveTo>
                  <a:pt x="0" y="0"/>
                </a:moveTo>
                <a:lnTo>
                  <a:pt x="2372239" y="0"/>
                </a:lnTo>
                <a:lnTo>
                  <a:pt x="2372239" y="3046599"/>
                </a:lnTo>
                <a:lnTo>
                  <a:pt x="0" y="3046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6"/>
          </p:nvPr>
        </p:nvSpPr>
        <p:spPr>
          <a:xfrm>
            <a:off x="6253839" y="1616142"/>
            <a:ext cx="2372239" cy="3046599"/>
          </a:xfrm>
          <a:custGeom>
            <a:avLst/>
            <a:gdLst>
              <a:gd name="connsiteX0" fmla="*/ 0 w 2372239"/>
              <a:gd name="connsiteY0" fmla="*/ 0 h 3046599"/>
              <a:gd name="connsiteX1" fmla="*/ 2372239 w 2372239"/>
              <a:gd name="connsiteY1" fmla="*/ 0 h 3046599"/>
              <a:gd name="connsiteX2" fmla="*/ 2372239 w 2372239"/>
              <a:gd name="connsiteY2" fmla="*/ 3046599 h 3046599"/>
              <a:gd name="connsiteX3" fmla="*/ 0 w 2372239"/>
              <a:gd name="connsiteY3" fmla="*/ 3046599 h 304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2239" h="3046599">
                <a:moveTo>
                  <a:pt x="0" y="0"/>
                </a:moveTo>
                <a:lnTo>
                  <a:pt x="2372239" y="0"/>
                </a:lnTo>
                <a:lnTo>
                  <a:pt x="2372239" y="3046599"/>
                </a:lnTo>
                <a:lnTo>
                  <a:pt x="0" y="3046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-100733" y="1570472"/>
            <a:ext cx="6471054" cy="4372511"/>
          </a:xfrm>
          <a:custGeom>
            <a:avLst/>
            <a:gdLst>
              <a:gd name="connsiteX0" fmla="*/ 0 w 6471054"/>
              <a:gd name="connsiteY0" fmla="*/ 0 h 4372511"/>
              <a:gd name="connsiteX1" fmla="*/ 6471054 w 6471054"/>
              <a:gd name="connsiteY1" fmla="*/ 0 h 4372511"/>
              <a:gd name="connsiteX2" fmla="*/ 6471054 w 6471054"/>
              <a:gd name="connsiteY2" fmla="*/ 4372511 h 4372511"/>
              <a:gd name="connsiteX3" fmla="*/ 0 w 6471054"/>
              <a:gd name="connsiteY3" fmla="*/ 4372511 h 437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1054" h="4372511">
                <a:moveTo>
                  <a:pt x="0" y="0"/>
                </a:moveTo>
                <a:lnTo>
                  <a:pt x="6471054" y="0"/>
                </a:lnTo>
                <a:lnTo>
                  <a:pt x="6471054" y="4372511"/>
                </a:lnTo>
                <a:lnTo>
                  <a:pt x="0" y="4372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-94211" y="0"/>
            <a:ext cx="12435840" cy="4770120"/>
          </a:xfrm>
          <a:custGeom>
            <a:avLst/>
            <a:gdLst>
              <a:gd name="connsiteX0" fmla="*/ 0 w 12435840"/>
              <a:gd name="connsiteY0" fmla="*/ 0 h 4770120"/>
              <a:gd name="connsiteX1" fmla="*/ 12435840 w 12435840"/>
              <a:gd name="connsiteY1" fmla="*/ 0 h 4770120"/>
              <a:gd name="connsiteX2" fmla="*/ 12435840 w 12435840"/>
              <a:gd name="connsiteY2" fmla="*/ 4770120 h 4770120"/>
              <a:gd name="connsiteX3" fmla="*/ 0 w 12435840"/>
              <a:gd name="connsiteY3" fmla="*/ 4770120 h 477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35840" h="4770120">
                <a:moveTo>
                  <a:pt x="0" y="0"/>
                </a:moveTo>
                <a:lnTo>
                  <a:pt x="12435840" y="0"/>
                </a:lnTo>
                <a:lnTo>
                  <a:pt x="12435840" y="4770120"/>
                </a:lnTo>
                <a:lnTo>
                  <a:pt x="0" y="4770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6"/>
          </p:nvPr>
        </p:nvSpPr>
        <p:spPr>
          <a:xfrm>
            <a:off x="6781803" y="1105012"/>
            <a:ext cx="2179820" cy="2179820"/>
          </a:xfrm>
          <a:custGeom>
            <a:avLst/>
            <a:gdLst>
              <a:gd name="connsiteX0" fmla="*/ 0 w 2179820"/>
              <a:gd name="connsiteY0" fmla="*/ 0 h 2179820"/>
              <a:gd name="connsiteX1" fmla="*/ 2179820 w 2179820"/>
              <a:gd name="connsiteY1" fmla="*/ 0 h 2179820"/>
              <a:gd name="connsiteX2" fmla="*/ 2179820 w 2179820"/>
              <a:gd name="connsiteY2" fmla="*/ 2179820 h 2179820"/>
              <a:gd name="connsiteX3" fmla="*/ 0 w 2179820"/>
              <a:gd name="connsiteY3" fmla="*/ 2179820 h 217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820" h="2179820">
                <a:moveTo>
                  <a:pt x="0" y="0"/>
                </a:moveTo>
                <a:lnTo>
                  <a:pt x="2179820" y="0"/>
                </a:lnTo>
                <a:lnTo>
                  <a:pt x="2179820" y="2179820"/>
                </a:lnTo>
                <a:lnTo>
                  <a:pt x="0" y="2179820"/>
                </a:lnTo>
                <a:close/>
              </a:path>
            </a:pathLst>
          </a:custGeom>
          <a:effectLst>
            <a:outerShdw blurRad="190500" dist="76200" dir="5400000" sx="103000" sy="103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6781803" y="3503550"/>
            <a:ext cx="4736793" cy="2249437"/>
          </a:xfrm>
          <a:custGeom>
            <a:avLst/>
            <a:gdLst>
              <a:gd name="connsiteX0" fmla="*/ 0 w 4736793"/>
              <a:gd name="connsiteY0" fmla="*/ 0 h 2249437"/>
              <a:gd name="connsiteX1" fmla="*/ 4736793 w 4736793"/>
              <a:gd name="connsiteY1" fmla="*/ 0 h 2249437"/>
              <a:gd name="connsiteX2" fmla="*/ 4736793 w 4736793"/>
              <a:gd name="connsiteY2" fmla="*/ 2249437 h 2249437"/>
              <a:gd name="connsiteX3" fmla="*/ 0 w 4736793"/>
              <a:gd name="connsiteY3" fmla="*/ 2249437 h 224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6793" h="2249437">
                <a:moveTo>
                  <a:pt x="0" y="0"/>
                </a:moveTo>
                <a:lnTo>
                  <a:pt x="4736793" y="0"/>
                </a:lnTo>
                <a:lnTo>
                  <a:pt x="4736793" y="2249437"/>
                </a:lnTo>
                <a:lnTo>
                  <a:pt x="0" y="2249437"/>
                </a:lnTo>
                <a:close/>
              </a:path>
            </a:pathLst>
          </a:custGeom>
          <a:effectLst>
            <a:outerShdw blurRad="190500" dist="76200" dir="5400000" sx="103000" sy="103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9338776" y="1105012"/>
            <a:ext cx="2179820" cy="2179820"/>
          </a:xfrm>
          <a:custGeom>
            <a:avLst/>
            <a:gdLst>
              <a:gd name="connsiteX0" fmla="*/ 0 w 2179820"/>
              <a:gd name="connsiteY0" fmla="*/ 0 h 2179820"/>
              <a:gd name="connsiteX1" fmla="*/ 2179820 w 2179820"/>
              <a:gd name="connsiteY1" fmla="*/ 0 h 2179820"/>
              <a:gd name="connsiteX2" fmla="*/ 2179820 w 2179820"/>
              <a:gd name="connsiteY2" fmla="*/ 2179820 h 2179820"/>
              <a:gd name="connsiteX3" fmla="*/ 0 w 2179820"/>
              <a:gd name="connsiteY3" fmla="*/ 2179820 h 217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9820" h="2179820">
                <a:moveTo>
                  <a:pt x="0" y="0"/>
                </a:moveTo>
                <a:lnTo>
                  <a:pt x="2179820" y="0"/>
                </a:lnTo>
                <a:lnTo>
                  <a:pt x="2179820" y="2179820"/>
                </a:lnTo>
                <a:lnTo>
                  <a:pt x="0" y="2179820"/>
                </a:lnTo>
                <a:close/>
              </a:path>
            </a:pathLst>
          </a:custGeom>
          <a:effectLst>
            <a:outerShdw blurRad="190500" dist="76200" dir="5400000" sx="103000" sy="103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73405" y="1105012"/>
            <a:ext cx="2790092" cy="4647976"/>
          </a:xfrm>
          <a:custGeom>
            <a:avLst/>
            <a:gdLst>
              <a:gd name="connsiteX0" fmla="*/ 0 w 2790092"/>
              <a:gd name="connsiteY0" fmla="*/ 0 h 4647976"/>
              <a:gd name="connsiteX1" fmla="*/ 2790092 w 2790092"/>
              <a:gd name="connsiteY1" fmla="*/ 0 h 4647976"/>
              <a:gd name="connsiteX2" fmla="*/ 2790092 w 2790092"/>
              <a:gd name="connsiteY2" fmla="*/ 4647976 h 4647976"/>
              <a:gd name="connsiteX3" fmla="*/ 0 w 2790092"/>
              <a:gd name="connsiteY3" fmla="*/ 4647976 h 464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0092" h="4647976">
                <a:moveTo>
                  <a:pt x="0" y="0"/>
                </a:moveTo>
                <a:lnTo>
                  <a:pt x="2790092" y="0"/>
                </a:lnTo>
                <a:lnTo>
                  <a:pt x="2790092" y="4647976"/>
                </a:lnTo>
                <a:lnTo>
                  <a:pt x="0" y="4647976"/>
                </a:lnTo>
                <a:close/>
              </a:path>
            </a:pathLst>
          </a:custGeom>
          <a:effectLst>
            <a:outerShdw blurRad="190500" dist="76200" dir="5400000" sx="103000" sy="103000" algn="tl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D792F-74E9-4470-847C-A710E5B55D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590CF-856F-46F1-BC60-B2F4FE79251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hyperlink" Target="http://admin.changba.com/admin_new/tech_management/nsq_index.php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hyperlink" Target="http://nsq.admin.changbaop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5400000">
            <a:off x="5186825" y="1045028"/>
            <a:ext cx="1818350" cy="1567544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35801" y="1491343"/>
            <a:ext cx="720398" cy="674914"/>
            <a:chOff x="5490319" y="3297394"/>
            <a:chExt cx="386932" cy="362502"/>
          </a:xfrm>
          <a:solidFill>
            <a:schemeClr val="bg1"/>
          </a:solidFill>
        </p:grpSpPr>
        <p:sp>
          <p:nvSpPr>
            <p:cNvPr id="8" name="AutoShape 110"/>
            <p:cNvSpPr/>
            <p:nvPr/>
          </p:nvSpPr>
          <p:spPr bwMode="auto">
            <a:xfrm>
              <a:off x="5539181" y="3345596"/>
              <a:ext cx="289209" cy="1934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" name="AutoShape 111"/>
            <p:cNvSpPr/>
            <p:nvPr/>
          </p:nvSpPr>
          <p:spPr bwMode="auto">
            <a:xfrm>
              <a:off x="5490319" y="3297394"/>
              <a:ext cx="386932" cy="3625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896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0" name="六边形 9"/>
          <p:cNvSpPr/>
          <p:nvPr/>
        </p:nvSpPr>
        <p:spPr>
          <a:xfrm rot="5400000">
            <a:off x="5355771" y="1190671"/>
            <a:ext cx="1480458" cy="1276258"/>
          </a:xfrm>
          <a:prstGeom prst="hexagon">
            <a:avLst/>
          </a:prstGeom>
          <a:noFill/>
          <a:ln w="15875" cap="flat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82378" y="3121062"/>
            <a:ext cx="46272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</a:rPr>
              <a:t>唱吧里的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NSQ: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69659" y="4998185"/>
            <a:ext cx="2052683" cy="3962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唱吧技术部分享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1590" y="4043132"/>
            <a:ext cx="8728821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从生产到消费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6565" y="5394325"/>
            <a:ext cx="111823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 dirty="0" smtClean="0">
                <a:solidFill>
                  <a:schemeClr val="bg1"/>
                </a:solidFill>
              </a:rPr>
              <a:t> 2020.12.01</a:t>
            </a:r>
            <a:endParaRPr lang="en-US" altLang="zh-CN" sz="1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649132" cy="990617"/>
            <a:chOff x="701695" y="205450"/>
            <a:chExt cx="7649132" cy="990617"/>
          </a:xfrm>
        </p:grpSpPr>
        <p:sp>
          <p:nvSpPr>
            <p:cNvPr id="4" name="矩形 3"/>
            <p:cNvSpPr/>
            <p:nvPr/>
          </p:nvSpPr>
          <p:spPr>
            <a:xfrm>
              <a:off x="297499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官方推荐拓扑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NSQ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组件如何协同工作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9" name="图片 8" descr="屏幕快照 2020-11-29 下午4.46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7930" y="1607820"/>
            <a:ext cx="4153535" cy="33832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1755" y="5026025"/>
            <a:ext cx="9328785" cy="113030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API扮演生产者的角色，worker是消费者，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altLang="en-US" sz="1200" dirty="0">
                <a:solidFill>
                  <a:schemeClr val="bg1"/>
                </a:solidFill>
              </a:rPr>
              <a:t>核心的消费流程就是：</a:t>
            </a:r>
            <a:r>
              <a:rPr lang="en-US" sz="1200" dirty="0">
                <a:solidFill>
                  <a:schemeClr val="bg1"/>
                </a:solidFill>
              </a:rPr>
              <a:t>API</a:t>
            </a:r>
            <a:r>
              <a:rPr sz="1200" dirty="0">
                <a:solidFill>
                  <a:schemeClr val="bg1"/>
                </a:solidFill>
              </a:rPr>
              <a:t>向它</a:t>
            </a:r>
            <a:r>
              <a:rPr lang="zh-CN" sz="1200" dirty="0">
                <a:solidFill>
                  <a:schemeClr val="bg1"/>
                </a:solidFill>
              </a:rPr>
              <a:t>对应</a:t>
            </a:r>
            <a:r>
              <a:rPr sz="1200" dirty="0">
                <a:solidFill>
                  <a:schemeClr val="bg1"/>
                </a:solidFill>
              </a:rPr>
              <a:t>nsqd发送消息，要做到这点，要先打开一个连接，然后发送一个包含topic和消息主体的</a:t>
            </a:r>
            <a:r>
              <a:rPr lang="zh-CN" sz="1200" dirty="0">
                <a:solidFill>
                  <a:schemeClr val="bg1"/>
                </a:solidFill>
              </a:rPr>
              <a:t>请求</a:t>
            </a:r>
            <a:r>
              <a:rPr sz="1200" dirty="0">
                <a:solidFill>
                  <a:schemeClr val="bg1"/>
                </a:solidFill>
              </a:rPr>
              <a:t>，</a:t>
            </a:r>
            <a:r>
              <a:rPr lang="en-US" sz="1200" dirty="0">
                <a:solidFill>
                  <a:schemeClr val="bg1"/>
                </a:solidFill>
              </a:rPr>
              <a:t>t</a:t>
            </a:r>
            <a:r>
              <a:rPr sz="1200" dirty="0">
                <a:solidFill>
                  <a:schemeClr val="bg1"/>
                </a:solidFill>
              </a:rPr>
              <a:t>opic会复制这些消息并且在</a:t>
            </a:r>
            <a:r>
              <a:rPr lang="zh-CN" sz="1200" dirty="0">
                <a:solidFill>
                  <a:schemeClr val="bg1"/>
                </a:solidFill>
              </a:rPr>
              <a:t>下辖</a:t>
            </a:r>
            <a:r>
              <a:rPr sz="1200" dirty="0">
                <a:solidFill>
                  <a:schemeClr val="bg1"/>
                </a:solidFill>
              </a:rPr>
              <a:t>的channel上进行排队，等待</a:t>
            </a:r>
            <a:r>
              <a:rPr lang="zh-CN" sz="1200" dirty="0">
                <a:solidFill>
                  <a:schemeClr val="bg1"/>
                </a:solidFill>
              </a:rPr>
              <a:t>订阅它的</a:t>
            </a:r>
            <a:r>
              <a:rPr sz="1200" dirty="0">
                <a:solidFill>
                  <a:schemeClr val="bg1"/>
                </a:solidFill>
              </a:rPr>
              <a:t>worker消费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 indent="3048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1368867470"/>
                </a:ext>
              </a:extLst>
            </a:pPr>
            <a:r>
              <a:rPr lang="zh-CN" sz="1600" b="1" dirty="0">
                <a:solidFill>
                  <a:schemeClr val="bg1"/>
                </a:solidFill>
              </a:rPr>
              <a:t>那么问题来了：那么worker是如何得知它想要消费的topic和channel所在的nsqd的地址的呢?</a:t>
            </a:r>
            <a:endParaRPr lang="zh-CN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21285" y="1200785"/>
            <a:ext cx="12192000" cy="5657215"/>
          </a:xfrm>
          <a:prstGeom prst="rect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122866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olidFill>
                <a:prstClr val="black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1845" y="450215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  <a:sym typeface="+mn-ea"/>
              </a:rPr>
              <a:t>NSQ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sym typeface="+mn-ea"/>
              </a:rPr>
              <a:t>组件如何协同工作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4670" y="1361440"/>
            <a:ext cx="5277485" cy="224917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每一个</a:t>
            </a:r>
            <a:r>
              <a:rPr sz="1200" dirty="0">
                <a:solidFill>
                  <a:schemeClr val="bg1"/>
                </a:solidFill>
              </a:rPr>
              <a:t>nsqd在启动后，都会向系统中广播自己的地址，nsqlookup</a:t>
            </a:r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sz="1200" dirty="0">
                <a:solidFill>
                  <a:schemeClr val="bg1"/>
                </a:solidFill>
              </a:rPr>
              <a:t>在接收到新加入的nsqd节点</a:t>
            </a:r>
            <a:r>
              <a:rPr lang="zh-CN" sz="1200" dirty="0">
                <a:solidFill>
                  <a:schemeClr val="bg1"/>
                </a:solidFill>
              </a:rPr>
              <a:t>的地址</a:t>
            </a:r>
            <a:r>
              <a:rPr sz="1200" dirty="0">
                <a:solidFill>
                  <a:schemeClr val="bg1"/>
                </a:solidFill>
              </a:rPr>
              <a:t>后，会和这个节点建立起连接，同时这个节点向nsqlookupd发送认证注册请求，在注册成功后，nsqlookupd便会将这个节点的tcp和http端口，主机名，版本，可供订阅的topic，channel等等这些信息维护起来，把这个节点加到</a:t>
            </a:r>
            <a:r>
              <a:rPr lang="zh-CN" sz="1200" dirty="0">
                <a:solidFill>
                  <a:schemeClr val="bg1"/>
                </a:solidFill>
              </a:rPr>
              <a:t>对应</a:t>
            </a:r>
            <a:r>
              <a:rPr lang="en-US" altLang="zh-CN" sz="1200" dirty="0">
                <a:solidFill>
                  <a:schemeClr val="bg1"/>
                </a:solidFill>
              </a:rPr>
              <a:t>topic</a:t>
            </a:r>
            <a:r>
              <a:rPr lang="zh-CN" altLang="en-US" sz="1200" dirty="0">
                <a:solidFill>
                  <a:schemeClr val="bg1"/>
                </a:solidFill>
              </a:rPr>
              <a:t>的</a:t>
            </a:r>
            <a:r>
              <a:rPr sz="1200" dirty="0">
                <a:solidFill>
                  <a:schemeClr val="bg1"/>
                </a:solidFill>
              </a:rPr>
              <a:t>nsqd的可用列表里，进入loop阶段：每过15秒，会发送一个PING心跳命令给nsqlookupd，这样保持存活状态，nsqlookupd每次收到发过来的PING命令后，也会记下这个nsqd的最后更新时间，这样做为一个筛选条件，如果长时间没有更新，就认为这个节点有问题，把节点剔除出去。这样就保证了列表里的节点都是可用状态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4" name="图片 3" descr="342595-20190918114123822-8151634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030" y="3597910"/>
            <a:ext cx="2505075" cy="30784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24320" y="1453515"/>
            <a:ext cx="5125720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而我们的消费者，</a:t>
            </a:r>
            <a:r>
              <a:rPr lang="zh-CN" sz="1200" dirty="0">
                <a:solidFill>
                  <a:schemeClr val="bg1"/>
                </a:solidFill>
              </a:rPr>
              <a:t>起来时</a:t>
            </a:r>
            <a:r>
              <a:rPr sz="1200" dirty="0">
                <a:solidFill>
                  <a:schemeClr val="bg1"/>
                </a:solidFill>
              </a:rPr>
              <a:t>会</a:t>
            </a:r>
            <a:r>
              <a:rPr lang="zh-CN" sz="1200" dirty="0">
                <a:solidFill>
                  <a:schemeClr val="bg1"/>
                </a:solidFill>
              </a:rPr>
              <a:t>先从</a:t>
            </a:r>
            <a:r>
              <a:rPr lang="en-US" altLang="zh-CN" sz="1200" dirty="0">
                <a:solidFill>
                  <a:schemeClr val="bg1"/>
                </a:solidFill>
              </a:rPr>
              <a:t>nsqlookupd</a:t>
            </a:r>
            <a:r>
              <a:rPr lang="zh-CN" altLang="en-US" sz="1200" dirty="0">
                <a:solidFill>
                  <a:schemeClr val="bg1"/>
                </a:solidFill>
              </a:rPr>
              <a:t>哪里</a:t>
            </a:r>
            <a:r>
              <a:rPr sz="1200" dirty="0">
                <a:solidFill>
                  <a:schemeClr val="bg1"/>
                </a:solidFill>
              </a:rPr>
              <a:t>拉取他需要的topic，channel的</a:t>
            </a:r>
            <a:r>
              <a:rPr lang="zh-CN" sz="1200" dirty="0">
                <a:solidFill>
                  <a:schemeClr val="bg1"/>
                </a:solidFill>
              </a:rPr>
              <a:t>可用</a:t>
            </a:r>
            <a:r>
              <a:rPr lang="en-US" altLang="zh-CN" sz="1200" dirty="0">
                <a:solidFill>
                  <a:schemeClr val="bg1"/>
                </a:solidFill>
              </a:rPr>
              <a:t>nsqd</a:t>
            </a:r>
            <a:r>
              <a:rPr sz="1200" dirty="0">
                <a:solidFill>
                  <a:schemeClr val="bg1"/>
                </a:solidFill>
              </a:rPr>
              <a:t>列表，然后和对应的nsqd建立起联系。并且根据自己的配置和状态主动向nsqd报告自已的可处理消息数量（也就是RDY命令）。nsqd根据消费者的可处理</a:t>
            </a:r>
            <a:r>
              <a:rPr lang="zh-CN" sz="1200" dirty="0">
                <a:solidFill>
                  <a:schemeClr val="bg1"/>
                </a:solidFill>
              </a:rPr>
              <a:t>能力</a:t>
            </a:r>
            <a:r>
              <a:rPr sz="1200" dirty="0">
                <a:solidFill>
                  <a:schemeClr val="bg1"/>
                </a:solidFill>
              </a:rPr>
              <a:t>来</a:t>
            </a:r>
            <a:r>
              <a:rPr lang="zh-CN" sz="1200" dirty="0">
                <a:solidFill>
                  <a:schemeClr val="bg1"/>
                </a:solidFill>
              </a:rPr>
              <a:t>决定</a:t>
            </a:r>
            <a:r>
              <a:rPr sz="1200" dirty="0">
                <a:solidFill>
                  <a:schemeClr val="bg1"/>
                </a:solidFill>
              </a:rPr>
              <a:t>把消息发送到</a:t>
            </a:r>
            <a:r>
              <a:rPr lang="zh-CN" sz="1200" dirty="0">
                <a:solidFill>
                  <a:schemeClr val="bg1"/>
                </a:solidFill>
              </a:rPr>
              <a:t>哪一个</a:t>
            </a:r>
            <a:r>
              <a:rPr sz="1200" dirty="0">
                <a:solidFill>
                  <a:schemeClr val="bg1"/>
                </a:solidFill>
              </a:rPr>
              <a:t>消费者进行</a:t>
            </a:r>
            <a:r>
              <a:rPr lang="zh-CN" sz="1200" dirty="0">
                <a:solidFill>
                  <a:schemeClr val="bg1"/>
                </a:solidFill>
              </a:rPr>
              <a:t>消费</a:t>
            </a:r>
            <a:r>
              <a:rPr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8" name="图片 7" descr="342595-20191128125324855-4271155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85" y="3175000"/>
            <a:ext cx="2780665" cy="350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>
                <a:solidFill>
                  <a:prstClr val="black"/>
                </a:solidFill>
                <a:sym typeface="+mn-ea"/>
              </a:rPr>
              <a:t>。</a:t>
            </a:r>
            <a:endParaRPr lang="zh-CN" altLang="en-US">
              <a:solidFill>
                <a:prstClr val="black"/>
              </a:solidFill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649132" cy="990617"/>
            <a:chOff x="701695" y="205450"/>
            <a:chExt cx="7649132" cy="990617"/>
          </a:xfrm>
        </p:grpSpPr>
        <p:sp>
          <p:nvSpPr>
            <p:cNvPr id="4" name="矩形 3"/>
            <p:cNvSpPr/>
            <p:nvPr/>
          </p:nvSpPr>
          <p:spPr>
            <a:xfrm>
              <a:off x="297499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直连使用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NSQ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组件如何协同工作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431290" y="4876165"/>
            <a:ext cx="9328785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当然我们还可以通过简单直连的方式来使用NSQ,让消费者直接连nsqd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但是这样做的话，需要消费者做一些额外的工作:频繁的去检查所连接的nsqd的状态，如果发现</a:t>
            </a:r>
            <a:r>
              <a:rPr lang="en-US" altLang="zh-CN" sz="1200" dirty="0">
                <a:solidFill>
                  <a:schemeClr val="bg1"/>
                </a:solidFill>
              </a:rPr>
              <a:t>nsqd</a:t>
            </a:r>
            <a:r>
              <a:rPr lang="zh-CN" altLang="en-US" sz="1200" dirty="0">
                <a:solidFill>
                  <a:schemeClr val="bg1"/>
                </a:solidFill>
              </a:rPr>
              <a:t>挂了</a:t>
            </a:r>
            <a:r>
              <a:rPr lang="zh-CN" sz="1200" dirty="0">
                <a:solidFill>
                  <a:schemeClr val="bg1"/>
                </a:solidFill>
              </a:rPr>
              <a:t>需要消费者去处理这些问题，</a:t>
            </a:r>
            <a:endParaRPr lang="zh-CN" sz="1200" dirty="0">
              <a:solidFill>
                <a:schemeClr val="bg1"/>
              </a:solidFill>
            </a:endParaRPr>
          </a:p>
        </p:txBody>
      </p:sp>
      <p:pic>
        <p:nvPicPr>
          <p:cNvPr id="6" name="图片 5" descr="342595-20190830151032901-114726631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4615" y="1603375"/>
            <a:ext cx="3953510" cy="324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59429"/>
            <a:ext cx="12192000" cy="29391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4083" y="2024561"/>
            <a:ext cx="2808516" cy="280851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97400" y="3187700"/>
            <a:ext cx="2757170" cy="4832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NSQ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好在哪？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030" y="450215"/>
            <a:ext cx="387921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NSQ</a:t>
            </a:r>
            <a:r>
              <a:rPr lang="zh-CN" sz="2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好在哪？</a:t>
            </a:r>
            <a:endParaRPr lang="zh-CN" sz="20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78585" y="2247265"/>
            <a:ext cx="9434195" cy="2129155"/>
          </a:xfrm>
          <a:prstGeom prst="rect">
            <a:avLst/>
          </a:prstGeom>
        </p:spPr>
        <p:txBody>
          <a:bodyPr wrap="square">
            <a:spAutoFit/>
          </a:bodyPr>
          <a:p>
            <a:pPr indent="2667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2639674917"/>
                </a:ext>
              </a:extLst>
            </a:pPr>
            <a:r>
              <a:rPr lang="zh-CN" sz="1400" b="1" dirty="0">
                <a:solidFill>
                  <a:schemeClr val="bg1"/>
                </a:solidFill>
              </a:rPr>
              <a:t>便于扩展</a:t>
            </a:r>
            <a:r>
              <a:rPr lang="zh-CN" sz="1200" dirty="0">
                <a:solidFill>
                  <a:schemeClr val="bg1"/>
                </a:solidFill>
              </a:rPr>
              <a:t>：</a:t>
            </a:r>
            <a:r>
              <a:rPr sz="1200" dirty="0">
                <a:solidFill>
                  <a:schemeClr val="bg1"/>
                </a:solidFill>
              </a:rPr>
              <a:t>NSQ对于nsqd和消费者的横向扩展是极为方便的，nsqd在启动时会自动在集群中的nsqlookup中注册，成功后便可以被正常消费了，而一个worker起来后只需要去集群中的nsqlookup</a:t>
            </a:r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sz="1200" dirty="0">
                <a:solidFill>
                  <a:schemeClr val="bg1"/>
                </a:solidFill>
              </a:rPr>
              <a:t>上获取需要消费的topic和channel的可用nsqd列表就行了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sz="1200" dirty="0">
              <a:solidFill>
                <a:schemeClr val="bg1"/>
              </a:solidFill>
            </a:endParaRPr>
          </a:p>
          <a:p>
            <a:pPr indent="2667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2639674917"/>
                </a:ext>
              </a:extLst>
            </a:pPr>
            <a:r>
              <a:rPr sz="1400" b="1" dirty="0">
                <a:solidFill>
                  <a:schemeClr val="bg1"/>
                </a:solidFill>
              </a:rPr>
              <a:t>可自动排除单点故障</a:t>
            </a:r>
            <a:r>
              <a:rPr lang="zh-CN" sz="1200" b="1" dirty="0">
                <a:solidFill>
                  <a:schemeClr val="bg1"/>
                </a:solidFill>
              </a:rPr>
              <a:t>：</a:t>
            </a:r>
            <a:r>
              <a:rPr sz="1200" dirty="0">
                <a:solidFill>
                  <a:schemeClr val="bg1"/>
                </a:solidFill>
              </a:rPr>
              <a:t>因为</a:t>
            </a:r>
            <a:r>
              <a:rPr lang="en-US" sz="1200" dirty="0">
                <a:solidFill>
                  <a:schemeClr val="bg1"/>
                </a:solidFill>
              </a:rPr>
              <a:t>nsq</a:t>
            </a:r>
            <a:r>
              <a:rPr sz="1200" dirty="0">
                <a:solidFill>
                  <a:schemeClr val="bg1"/>
                </a:solidFill>
              </a:rPr>
              <a:t>lookup</a:t>
            </a:r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sz="1200" dirty="0">
                <a:solidFill>
                  <a:schemeClr val="bg1"/>
                </a:solidFill>
              </a:rPr>
              <a:t>会和每一个注册过的nsqd维持一个loop通信，不断的检测nsqd的状态，如果有哪个nsqd挂了，那么nsqlookup就会立刻知晓并且将这个nsqd从相关的topic/channel可用列表里剔除出去，在work看来他每次拿到的都是可用的nsqd，而挂掉的nsqd重启服务后，再次执行注册流程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sz="1200" dirty="0">
              <a:solidFill>
                <a:schemeClr val="bg1"/>
              </a:solidFill>
            </a:endParaRPr>
          </a:p>
          <a:p>
            <a:pPr indent="2667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2639674917"/>
                </a:ext>
              </a:extLst>
            </a:pPr>
            <a:r>
              <a:rPr sz="1400" b="1" dirty="0">
                <a:solidFill>
                  <a:schemeClr val="bg1"/>
                </a:solidFill>
              </a:rPr>
              <a:t>简单强大的后台管理页面</a:t>
            </a:r>
            <a:r>
              <a:rPr lang="zh-CN" sz="1200" b="1" dirty="0">
                <a:solidFill>
                  <a:schemeClr val="bg1"/>
                </a:solidFill>
              </a:rPr>
              <a:t>：</a:t>
            </a:r>
            <a:r>
              <a:rPr sz="1200" dirty="0">
                <a:solidFill>
                  <a:schemeClr val="bg1"/>
                </a:solidFill>
              </a:rPr>
              <a:t>通过nsqadmin，可以看到所连接的nsqlookup系统中的消费，生产消息的各个位的的数据，十分方便</a:t>
            </a: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59429"/>
            <a:ext cx="12192000" cy="29391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4083" y="2024561"/>
            <a:ext cx="2808516" cy="280851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97400" y="3187700"/>
            <a:ext cx="2757170" cy="4832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NSQ在唱吧内的应用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2198370"/>
            <a:ext cx="12192000" cy="46596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030" y="577850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NSQ在唱吧内的应用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5137" y="2458718"/>
            <a:ext cx="9674226" cy="1379855"/>
            <a:chOff x="700" y="5477"/>
            <a:chExt cx="15235" cy="2173"/>
          </a:xfrm>
        </p:grpSpPr>
        <p:grpSp>
          <p:nvGrpSpPr>
            <p:cNvPr id="8" name="组合 7"/>
            <p:cNvGrpSpPr/>
            <p:nvPr/>
          </p:nvGrpSpPr>
          <p:grpSpPr>
            <a:xfrm>
              <a:off x="700" y="5677"/>
              <a:ext cx="15235" cy="1973"/>
              <a:chOff x="7223156" y="5248973"/>
              <a:chExt cx="5323862" cy="36735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223156" y="5507589"/>
                <a:ext cx="5323862" cy="10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fontAlgn="auto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 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7390192" y="5248973"/>
                <a:ext cx="1864036" cy="116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NSQ消息的产生与发送</a:t>
                </a: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842" y="5477"/>
              <a:ext cx="176" cy="10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noFill/>
              <a:prstDash val="solid"/>
              <a:miter lim="800000"/>
            </a:ln>
            <a:effectLst>
              <a:outerShdw blurRad="190500" dist="76200" dir="5400000" sx="103000" sy="103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23925" y="1344930"/>
            <a:ext cx="9611360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tx1"/>
                </a:solidFill>
              </a:rPr>
              <a:t>在</a:t>
            </a:r>
            <a:r>
              <a:rPr sz="1200" dirty="0">
                <a:solidFill>
                  <a:schemeClr val="tx1"/>
                </a:solidFill>
              </a:rPr>
              <a:t>简单介绍完了NSQ后，我们来谈谈更为实际的业务场景--NSQ在唱吧中主要用于业务中较重操作的异步处理</a:t>
            </a:r>
            <a:r>
              <a:rPr lang="zh-CN" altLang="en-US" sz="1200" dirty="0">
                <a:solidFill>
                  <a:schemeClr val="tx1"/>
                </a:solidFill>
              </a:rPr>
              <a:t>。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4670" y="3223260"/>
            <a:ext cx="9611360" cy="410845"/>
          </a:xfrm>
          <a:prstGeom prst="rect">
            <a:avLst/>
          </a:prstGeom>
        </p:spPr>
        <p:txBody>
          <a:bodyPr wrap="square">
            <a:spAutoFit/>
          </a:bodyPr>
          <a:p>
            <a:pPr indent="3048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1368867470"/>
                </a:ext>
              </a:extLst>
            </a:pPr>
            <a:r>
              <a:rPr sz="1600" b="1" dirty="0">
                <a:solidFill>
                  <a:schemeClr val="bg1"/>
                </a:solidFill>
              </a:rPr>
              <a:t>相信大家一定都写过类似的语句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8665" y="4733925"/>
            <a:ext cx="10233025" cy="81026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这里的addTask就是我们自己封装的用来进行NSQ任务消息发布的方法：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其中，work</a:t>
            </a:r>
            <a:r>
              <a:rPr lang="zh-CN" sz="1200" dirty="0">
                <a:solidFill>
                  <a:schemeClr val="bg1"/>
                </a:solidFill>
              </a:rPr>
              <a:t>是</a:t>
            </a:r>
            <a:r>
              <a:rPr sz="1200" dirty="0">
                <a:solidFill>
                  <a:schemeClr val="bg1"/>
                </a:solidFill>
              </a:rPr>
              <a:t>消息所属的topic；classname，methodname，param分别代表了消费时执行的方法的类名，方法名和执行所需的参数，这三者</a:t>
            </a:r>
            <a:r>
              <a:rPr lang="zh-CN" sz="1200" dirty="0">
                <a:solidFill>
                  <a:schemeClr val="bg1"/>
                </a:solidFill>
              </a:rPr>
              <a:t>以及添加时间</a:t>
            </a:r>
            <a:r>
              <a:rPr sz="1200" dirty="0">
                <a:solidFill>
                  <a:schemeClr val="bg1"/>
                </a:solidFill>
              </a:rPr>
              <a:t>组成了nsq生产者所生产的任务消息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15" name="图片 14" descr="屏幕快照 2020-11-29 下午5.20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3838575"/>
            <a:ext cx="10058400" cy="513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49212" cy="990617"/>
            <a:chOff x="701695" y="205450"/>
            <a:chExt cx="5749212" cy="990617"/>
          </a:xfrm>
        </p:grpSpPr>
        <p:sp>
          <p:nvSpPr>
            <p:cNvPr id="4" name="矩形 3"/>
            <p:cNvSpPr/>
            <p:nvPr/>
          </p:nvSpPr>
          <p:spPr>
            <a:xfrm>
              <a:off x="107507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chemeClr val="bg1"/>
                  </a:solidFill>
                </a:rPr>
                <a:t>我们来看看addTask具体是怎么实现的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NSQ消息的产生与发送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121410" y="5746115"/>
            <a:ext cx="10520680" cy="81026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可以看到，我们的addTask操作最终是被组成了“http://10.10.14.20:80/pub?topic=work&amp;defer=0&amp;topic=work&amp;classname=&amp;methodname=e&amp;$param=&amp;addtime=”的</a:t>
            </a:r>
            <a:r>
              <a:rPr lang="en-US" sz="1200" dirty="0">
                <a:solidFill>
                  <a:schemeClr val="bg1"/>
                </a:solidFill>
              </a:rPr>
              <a:t>GET</a:t>
            </a:r>
            <a:r>
              <a:rPr sz="1200" dirty="0">
                <a:solidFill>
                  <a:schemeClr val="bg1"/>
                </a:solidFill>
              </a:rPr>
              <a:t>请求去访问</a:t>
            </a:r>
            <a:r>
              <a:rPr sz="1200" dirty="0">
                <a:solidFill>
                  <a:schemeClr val="bg1"/>
                </a:solidFill>
                <a:sym typeface="+mn-ea"/>
              </a:rPr>
              <a:t>14</a:t>
            </a:r>
            <a:r>
              <a:rPr lang="en-US" sz="1200" dirty="0">
                <a:solidFill>
                  <a:schemeClr val="bg1"/>
                </a:solidFill>
                <a:sym typeface="+mn-ea"/>
              </a:rPr>
              <a:t>-</a:t>
            </a:r>
            <a:r>
              <a:rPr sz="1200" dirty="0">
                <a:solidFill>
                  <a:schemeClr val="bg1"/>
                </a:solidFill>
                <a:sym typeface="+mn-ea"/>
              </a:rPr>
              <a:t>20</a:t>
            </a:r>
            <a:r>
              <a:rPr sz="1200" dirty="0">
                <a:solidFill>
                  <a:schemeClr val="bg1"/>
                </a:solidFill>
              </a:rPr>
              <a:t>上的nsqd服务。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6" name="图片 5" descr="屏幕快照 2020-11-29 下午5.22.48"/>
          <p:cNvPicPr>
            <a:picLocks noChangeAspect="1"/>
          </p:cNvPicPr>
          <p:nvPr/>
        </p:nvPicPr>
        <p:blipFill>
          <a:blip r:embed="rId1"/>
          <a:srcRect r="23008"/>
          <a:stretch>
            <a:fillRect/>
          </a:stretch>
        </p:blipFill>
        <p:spPr>
          <a:xfrm>
            <a:off x="3371850" y="1440815"/>
            <a:ext cx="4828540" cy="4331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030" y="450215"/>
            <a:ext cx="30962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sz="20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NSQ消息的产生与发送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8030" y="1200785"/>
            <a:ext cx="9611360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我们去</a:t>
            </a:r>
            <a:r>
              <a:rPr sz="1200" dirty="0">
                <a:solidFill>
                  <a:schemeClr val="bg1"/>
                </a:solidFill>
              </a:rPr>
              <a:t>14.20上</a:t>
            </a:r>
            <a:r>
              <a:rPr lang="zh-CN" sz="1200" dirty="0">
                <a:solidFill>
                  <a:schemeClr val="bg1"/>
                </a:solidFill>
              </a:rPr>
              <a:t>查看</a:t>
            </a:r>
            <a:r>
              <a:rPr sz="1200" dirty="0">
                <a:solidFill>
                  <a:schemeClr val="bg1"/>
                </a:solidFill>
              </a:rPr>
              <a:t>nginx配置，可以看到生产者的请求被平均分配到了20和21两台机器的nsqd服务上，同时在20和21上都起了nsqlookup同时维护nsqd的节点列表，</a:t>
            </a:r>
            <a:r>
              <a:rPr lang="zh-CN" sz="1200" dirty="0">
                <a:solidFill>
                  <a:schemeClr val="bg1"/>
                </a:solidFill>
              </a:rPr>
              <a:t>这是</a:t>
            </a:r>
            <a:r>
              <a:rPr sz="1200" dirty="0">
                <a:solidFill>
                  <a:schemeClr val="bg1"/>
                </a:solidFill>
              </a:rPr>
              <a:t>做了心跳容灾，当其中一个nsqlookup挂掉时，NSQ服务不会中断。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8" name="图片 7" descr="屏幕快照 2020-11-29 下午5.28.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2114550"/>
            <a:ext cx="4416425" cy="2830195"/>
          </a:xfrm>
          <a:prstGeom prst="rect">
            <a:avLst/>
          </a:prstGeom>
        </p:spPr>
      </p:pic>
      <p:pic>
        <p:nvPicPr>
          <p:cNvPr id="9" name="图片 8" descr="屏幕快照 2020-11-12 下午11.10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840" y="2515235"/>
            <a:ext cx="7122160" cy="948055"/>
          </a:xfrm>
          <a:prstGeom prst="rect">
            <a:avLst/>
          </a:prstGeom>
        </p:spPr>
      </p:pic>
      <p:pic>
        <p:nvPicPr>
          <p:cNvPr id="11" name="图片 10" descr="屏幕快照 2020-11-12 下午11.10.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840" y="3837305"/>
            <a:ext cx="7889875" cy="7962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15670" y="5942965"/>
            <a:ext cx="9611360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在21上还起了一个叫做nsqproxy的服务，其实这个就是我们nsq</a:t>
            </a:r>
            <a:r>
              <a:rPr lang="en-US" sz="1200" dirty="0">
                <a:solidFill>
                  <a:schemeClr val="bg1"/>
                </a:solidFill>
              </a:rPr>
              <a:t>d</a:t>
            </a:r>
            <a:r>
              <a:rPr sz="1200" dirty="0">
                <a:solidFill>
                  <a:schemeClr val="bg1"/>
                </a:solidFill>
              </a:rPr>
              <a:t>的消费者了，所有的nsq消息都会在这里被消费。</a:t>
            </a: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773670" cy="1295400"/>
            <a:chOff x="701695" y="205450"/>
            <a:chExt cx="7773670" cy="1295400"/>
          </a:xfrm>
        </p:grpSpPr>
        <p:sp>
          <p:nvSpPr>
            <p:cNvPr id="4" name="矩形 3"/>
            <p:cNvSpPr/>
            <p:nvPr/>
          </p:nvSpPr>
          <p:spPr>
            <a:xfrm>
              <a:off x="1075075" y="1163665"/>
              <a:ext cx="740029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但。。。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唱吧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应该有很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多topic，还分前端后端用，咋就一个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消费者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？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387921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NSQ消息的消费....还是代理分发？</a:t>
              </a:r>
              <a:endParaRPr sz="20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15035" y="2128520"/>
            <a:ext cx="10520680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当然不是，nsqproxy只是一个</a:t>
            </a:r>
            <a:r>
              <a:rPr lang="zh-CN" sz="1200" dirty="0">
                <a:solidFill>
                  <a:schemeClr val="bg1"/>
                </a:solidFill>
              </a:rPr>
              <a:t>消息</a:t>
            </a:r>
            <a:r>
              <a:rPr sz="1200" dirty="0">
                <a:solidFill>
                  <a:schemeClr val="bg1"/>
                </a:solidFill>
              </a:rPr>
              <a:t>中转，最后还是要</a:t>
            </a:r>
            <a:r>
              <a:rPr lang="zh-CN" sz="1200" dirty="0">
                <a:solidFill>
                  <a:schemeClr val="bg1"/>
                </a:solidFill>
              </a:rPr>
              <a:t>把</a:t>
            </a:r>
            <a:r>
              <a:rPr sz="1200" dirty="0">
                <a:solidFill>
                  <a:schemeClr val="bg1"/>
                </a:solidFill>
              </a:rPr>
              <a:t>消息按照topic</a:t>
            </a:r>
            <a:r>
              <a:rPr lang="zh-CN" sz="1200" dirty="0">
                <a:solidFill>
                  <a:schemeClr val="bg1"/>
                </a:solidFill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</a:rPr>
              <a:t>channel</a:t>
            </a:r>
            <a:r>
              <a:rPr lang="zh-CN" altLang="en-US" sz="1200" dirty="0">
                <a:solidFill>
                  <a:schemeClr val="bg1"/>
                </a:solidFill>
              </a:rPr>
              <a:t>分发</a:t>
            </a:r>
            <a:r>
              <a:rPr sz="1200" dirty="0">
                <a:solidFill>
                  <a:schemeClr val="bg1"/>
                </a:solidFill>
              </a:rPr>
              <a:t>到对应的</a:t>
            </a:r>
            <a:r>
              <a:rPr lang="zh-CN" sz="1200" dirty="0">
                <a:solidFill>
                  <a:schemeClr val="bg1"/>
                </a:solidFill>
              </a:rPr>
              <a:t>「</a:t>
            </a:r>
            <a:r>
              <a:rPr sz="1200" dirty="0">
                <a:solidFill>
                  <a:schemeClr val="bg1"/>
                </a:solidFill>
              </a:rPr>
              <a:t>真</a:t>
            </a:r>
            <a:r>
              <a:rPr lang="en-US" sz="1200" dirty="0">
                <a:solidFill>
                  <a:schemeClr val="bg1"/>
                </a:solidFill>
              </a:rPr>
              <a:t>·</a:t>
            </a:r>
            <a:r>
              <a:rPr lang="zh-CN" sz="1200" dirty="0">
                <a:solidFill>
                  <a:schemeClr val="bg1"/>
                </a:solidFill>
              </a:rPr>
              <a:t>消费</a:t>
            </a:r>
            <a:r>
              <a:rPr sz="1200" dirty="0">
                <a:solidFill>
                  <a:schemeClr val="bg1"/>
                </a:solidFill>
              </a:rPr>
              <a:t>机</a:t>
            </a:r>
            <a:r>
              <a:rPr lang="zh-CN" sz="1200" dirty="0">
                <a:solidFill>
                  <a:schemeClr val="bg1"/>
                </a:solidFill>
              </a:rPr>
              <a:t>」</a:t>
            </a:r>
            <a:r>
              <a:rPr sz="1200" dirty="0">
                <a:solidFill>
                  <a:schemeClr val="bg1"/>
                </a:solidFill>
              </a:rPr>
              <a:t>上去，由轩哥小时候写的meepops来最终消费。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9" name="图片 8" descr="屏幕快照 2020-11-29 下午5.40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0370" y="3136900"/>
            <a:ext cx="4597400" cy="584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1410" y="4356735"/>
            <a:ext cx="980821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sz="1600" b="1" dirty="0">
                <a:solidFill>
                  <a:schemeClr val="bg1"/>
                </a:solidFill>
              </a:rPr>
              <a:t>为什么不像之前官方拓扑推荐的，直接多起几个</a:t>
            </a:r>
            <a:r>
              <a:rPr lang="zh-CN" sz="1600" b="1" dirty="0">
                <a:solidFill>
                  <a:schemeClr val="bg1"/>
                </a:solidFill>
              </a:rPr>
              <a:t>消费</a:t>
            </a:r>
            <a:r>
              <a:rPr sz="1600" b="1" dirty="0">
                <a:solidFill>
                  <a:schemeClr val="bg1"/>
                </a:solidFill>
              </a:rPr>
              <a:t>机</a:t>
            </a:r>
            <a:r>
              <a:rPr lang="zh-CN" sz="1600" b="1" dirty="0">
                <a:solidFill>
                  <a:schemeClr val="bg1"/>
                </a:solidFill>
              </a:rPr>
              <a:t>先查</a:t>
            </a:r>
            <a:r>
              <a:rPr lang="en-US" altLang="zh-CN" sz="1600" b="1" dirty="0">
                <a:solidFill>
                  <a:schemeClr val="bg1"/>
                </a:solidFill>
              </a:rPr>
              <a:t>nsqlookupd</a:t>
            </a:r>
            <a:r>
              <a:rPr lang="zh-CN" altLang="en-US" sz="1600" b="1" dirty="0">
                <a:solidFill>
                  <a:schemeClr val="bg1"/>
                </a:solidFill>
              </a:rPr>
              <a:t>再直接连接</a:t>
            </a:r>
            <a:r>
              <a:rPr lang="en-US" altLang="zh-CN" sz="1600" b="1" dirty="0">
                <a:solidFill>
                  <a:schemeClr val="bg1"/>
                </a:solidFill>
              </a:rPr>
              <a:t>nsqd</a:t>
            </a:r>
            <a:r>
              <a:rPr lang="zh-CN" altLang="en-US" sz="1600" b="1" dirty="0">
                <a:solidFill>
                  <a:schemeClr val="bg1"/>
                </a:solidFill>
              </a:rPr>
              <a:t>呢</a:t>
            </a:r>
            <a:r>
              <a:rPr sz="1600" b="1" dirty="0">
                <a:solidFill>
                  <a:schemeClr val="bg1"/>
                </a:solidFill>
              </a:rPr>
              <a:t>？</a:t>
            </a:r>
            <a:endParaRPr sz="16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5035" y="4916805"/>
            <a:ext cx="10520680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altLang="en-US" sz="1200" dirty="0">
                <a:solidFill>
                  <a:schemeClr val="bg1"/>
                </a:solidFill>
              </a:rPr>
              <a:t>之前介绍的拓扑系统，对于消费机没有很好的管理，如紧急停止或者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启用</a:t>
            </a:r>
            <a:r>
              <a:rPr lang="en-US" altLang="zh-CN" sz="1200" dirty="0">
                <a:solidFill>
                  <a:schemeClr val="bg1"/>
                </a:solidFill>
              </a:rPr>
              <a:t>work</a:t>
            </a:r>
            <a:r>
              <a:rPr lang="zh-CN" altLang="en-US" sz="1200" dirty="0">
                <a:solidFill>
                  <a:schemeClr val="bg1"/>
                </a:solidFill>
              </a:rPr>
              <a:t>机时比较麻烦，而且每个</a:t>
            </a:r>
            <a:r>
              <a:rPr lang="en-US" altLang="zh-CN" sz="1200" dirty="0">
                <a:solidFill>
                  <a:schemeClr val="bg1"/>
                </a:solidFill>
              </a:rPr>
              <a:t>work</a:t>
            </a:r>
            <a:r>
              <a:rPr lang="zh-CN" altLang="en-US" sz="1200" dirty="0">
                <a:solidFill>
                  <a:schemeClr val="bg1"/>
                </a:solidFill>
              </a:rPr>
              <a:t>机都需要明确自己需要消费的</a:t>
            </a:r>
            <a:r>
              <a:rPr lang="en-US" altLang="zh-CN" sz="1200" dirty="0">
                <a:solidFill>
                  <a:schemeClr val="bg1"/>
                </a:solidFill>
              </a:rPr>
              <a:t>topic</a:t>
            </a:r>
            <a:r>
              <a:rPr lang="zh-CN" altLang="en-US" sz="1200" dirty="0">
                <a:solidFill>
                  <a:schemeClr val="bg1"/>
                </a:solidFill>
              </a:rPr>
              <a:t>以及</a:t>
            </a:r>
            <a:r>
              <a:rPr lang="en-US" altLang="zh-CN" sz="1200" dirty="0">
                <a:solidFill>
                  <a:schemeClr val="bg1"/>
                </a:solidFill>
              </a:rPr>
              <a:t>channel</a:t>
            </a:r>
            <a:r>
              <a:rPr lang="zh-CN" altLang="en-US" sz="1200" dirty="0">
                <a:solidFill>
                  <a:schemeClr val="bg1"/>
                </a:solidFill>
              </a:rPr>
              <a:t>，不方便统一管理，而</a:t>
            </a:r>
            <a:r>
              <a:rPr lang="en-US" altLang="zh-CN" sz="1200" dirty="0">
                <a:solidFill>
                  <a:schemeClr val="bg1"/>
                </a:solidFill>
              </a:rPr>
              <a:t>nsqproxy</a:t>
            </a:r>
            <a:r>
              <a:rPr lang="zh-CN" altLang="en-US" sz="1200" dirty="0">
                <a:solidFill>
                  <a:schemeClr val="bg1"/>
                </a:solidFill>
              </a:rPr>
              <a:t>和</a:t>
            </a:r>
            <a:r>
              <a:rPr lang="en-US" altLang="zh-CN" sz="1200" dirty="0">
                <a:solidFill>
                  <a:schemeClr val="bg1"/>
                </a:solidFill>
              </a:rPr>
              <a:t>meepops</a:t>
            </a:r>
            <a:r>
              <a:rPr lang="zh-CN" altLang="en-US" sz="1200" dirty="0">
                <a:solidFill>
                  <a:schemeClr val="bg1"/>
                </a:solidFill>
              </a:rPr>
              <a:t>针对这方面做出了改进。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3" name="图片 12" descr="屏幕快照 2020-11-30 上午12.39.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70" y="2719070"/>
            <a:ext cx="1462405" cy="1420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7675" y="274320"/>
            <a:ext cx="3114675" cy="6309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443990" y="897255"/>
            <a:ext cx="995680" cy="649605"/>
            <a:chOff x="2131" y="2221"/>
            <a:chExt cx="1568" cy="1023"/>
          </a:xfrm>
        </p:grpSpPr>
        <p:sp>
          <p:nvSpPr>
            <p:cNvPr id="4" name="矩形 3"/>
            <p:cNvSpPr/>
            <p:nvPr/>
          </p:nvSpPr>
          <p:spPr>
            <a:xfrm>
              <a:off x="2131" y="2221"/>
              <a:ext cx="1568" cy="9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+mj-ea"/>
                </a:rPr>
                <a:t>目录</a:t>
              </a:r>
              <a:endParaRPr lang="zh-CN" altLang="en-US" sz="32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185" y="3140"/>
              <a:ext cx="1459" cy="1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noFill/>
              <a:prstDash val="solid"/>
              <a:miter lim="800000"/>
            </a:ln>
            <a:effectLst>
              <a:outerShdw blurRad="190500" dist="76200" dir="5400000" sx="103000" sy="103000" algn="t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5" name="直接连接符 44"/>
          <p:cNvCxnSpPr>
            <a:stCxn id="13" idx="2"/>
            <a:endCxn id="15" idx="0"/>
          </p:cNvCxnSpPr>
          <p:nvPr/>
        </p:nvCxnSpPr>
        <p:spPr>
          <a:xfrm>
            <a:off x="5325745" y="1474470"/>
            <a:ext cx="0" cy="17240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" idx="1"/>
          </p:cNvCxnSpPr>
          <p:nvPr/>
        </p:nvCxnSpPr>
        <p:spPr>
          <a:xfrm flipH="1">
            <a:off x="5316220" y="1758950"/>
            <a:ext cx="1162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" idx="2"/>
            <a:endCxn id="23" idx="0"/>
          </p:cNvCxnSpPr>
          <p:nvPr/>
        </p:nvCxnSpPr>
        <p:spPr>
          <a:xfrm>
            <a:off x="5631815" y="1931670"/>
            <a:ext cx="0" cy="1371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3" idx="2"/>
            <a:endCxn id="26" idx="0"/>
          </p:cNvCxnSpPr>
          <p:nvPr/>
        </p:nvCxnSpPr>
        <p:spPr>
          <a:xfrm>
            <a:off x="5631815" y="2414270"/>
            <a:ext cx="0" cy="1936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54" idx="2"/>
            <a:endCxn id="29" idx="1"/>
          </p:cNvCxnSpPr>
          <p:nvPr/>
        </p:nvCxnSpPr>
        <p:spPr>
          <a:xfrm rot="5400000" flipV="1">
            <a:off x="5200968" y="4503738"/>
            <a:ext cx="356235" cy="10668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29" idx="2"/>
            <a:endCxn id="32" idx="0"/>
          </p:cNvCxnSpPr>
          <p:nvPr/>
        </p:nvCxnSpPr>
        <p:spPr>
          <a:xfrm>
            <a:off x="5631815" y="4907915"/>
            <a:ext cx="635" cy="1371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32" idx="2"/>
            <a:endCxn id="35" idx="0"/>
          </p:cNvCxnSpPr>
          <p:nvPr/>
        </p:nvCxnSpPr>
        <p:spPr>
          <a:xfrm flipH="1">
            <a:off x="5631180" y="5390515"/>
            <a:ext cx="1270" cy="1409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4855210" y="666115"/>
            <a:ext cx="5307330" cy="5505450"/>
            <a:chOff x="7626" y="1069"/>
            <a:chExt cx="8358" cy="8670"/>
          </a:xfrm>
        </p:grpSpPr>
        <p:grpSp>
          <p:nvGrpSpPr>
            <p:cNvPr id="42" name="组合 41"/>
            <p:cNvGrpSpPr/>
            <p:nvPr/>
          </p:nvGrpSpPr>
          <p:grpSpPr>
            <a:xfrm>
              <a:off x="7626" y="1069"/>
              <a:ext cx="8358" cy="8670"/>
              <a:chOff x="8003" y="3124"/>
              <a:chExt cx="8358" cy="8670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8003" y="3124"/>
                <a:ext cx="8358" cy="8670"/>
                <a:chOff x="8003" y="3124"/>
                <a:chExt cx="8358" cy="8670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8003" y="3124"/>
                  <a:ext cx="8358" cy="8670"/>
                  <a:chOff x="8003" y="3124"/>
                  <a:chExt cx="8358" cy="8670"/>
                </a:xfrm>
              </p:grpSpPr>
              <p:grpSp>
                <p:nvGrpSpPr>
                  <p:cNvPr id="39" name="组合 38"/>
                  <p:cNvGrpSpPr/>
                  <p:nvPr/>
                </p:nvGrpSpPr>
                <p:grpSpPr>
                  <a:xfrm>
                    <a:off x="8003" y="3124"/>
                    <a:ext cx="8358" cy="8670"/>
                    <a:chOff x="8003" y="3124"/>
                    <a:chExt cx="8358" cy="8670"/>
                  </a:xfrm>
                </p:grpSpPr>
                <p:grpSp>
                  <p:nvGrpSpPr>
                    <p:cNvPr id="38" name="组合 37"/>
                    <p:cNvGrpSpPr/>
                    <p:nvPr/>
                  </p:nvGrpSpPr>
                  <p:grpSpPr>
                    <a:xfrm>
                      <a:off x="8003" y="3124"/>
                      <a:ext cx="8358" cy="8670"/>
                      <a:chOff x="8003" y="3124"/>
                      <a:chExt cx="8358" cy="8670"/>
                    </a:xfrm>
                  </p:grpSpPr>
                  <p:grpSp>
                    <p:nvGrpSpPr>
                      <p:cNvPr id="37" name="组合 36"/>
                      <p:cNvGrpSpPr/>
                      <p:nvPr/>
                    </p:nvGrpSpPr>
                    <p:grpSpPr>
                      <a:xfrm>
                        <a:off x="8003" y="3124"/>
                        <a:ext cx="8358" cy="8670"/>
                        <a:chOff x="8003" y="3124"/>
                        <a:chExt cx="8358" cy="8670"/>
                      </a:xfrm>
                    </p:grpSpPr>
                    <p:grpSp>
                      <p:nvGrpSpPr>
                        <p:cNvPr id="11" name="组合 10"/>
                        <p:cNvGrpSpPr/>
                        <p:nvPr/>
                      </p:nvGrpSpPr>
                      <p:grpSpPr>
                        <a:xfrm>
                          <a:off x="8003" y="3124"/>
                          <a:ext cx="8358" cy="8670"/>
                          <a:chOff x="4321628" y="2090057"/>
                          <a:chExt cx="5307564" cy="5505177"/>
                        </a:xfrm>
                      </p:grpSpPr>
                      <p:grpSp>
                        <p:nvGrpSpPr>
                          <p:cNvPr id="21" name="组合 20"/>
                          <p:cNvGrpSpPr/>
                          <p:nvPr/>
                        </p:nvGrpSpPr>
                        <p:grpSpPr>
                          <a:xfrm>
                            <a:off x="4321628" y="2090057"/>
                            <a:ext cx="5307564" cy="5505177"/>
                            <a:chOff x="3766457" y="2090057"/>
                            <a:chExt cx="4680000" cy="5505177"/>
                          </a:xfrm>
                        </p:grpSpPr>
                        <p:cxnSp>
                          <p:nvCxnSpPr>
                            <p:cNvPr id="8" name="直接连接符 7"/>
                            <p:cNvCxnSpPr/>
                            <p:nvPr/>
                          </p:nvCxnSpPr>
                          <p:spPr>
                            <a:xfrm>
                              <a:off x="3766457" y="2090057"/>
                              <a:ext cx="4680000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9" name="直接连接符 8"/>
                            <p:cNvCxnSpPr/>
                            <p:nvPr/>
                          </p:nvCxnSpPr>
                          <p:spPr>
                            <a:xfrm>
                              <a:off x="3766457" y="2166257"/>
                              <a:ext cx="4680000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0" name="直接连接符 9"/>
                            <p:cNvCxnSpPr/>
                            <p:nvPr/>
                          </p:nvCxnSpPr>
                          <p:spPr>
                            <a:xfrm>
                              <a:off x="3766457" y="7595234"/>
                              <a:ext cx="4680000" cy="0"/>
                            </a:xfrm>
                            <a:prstGeom prst="line">
                              <a:avLst/>
                            </a:prstGeom>
                            <a:ln w="127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20" name="组合 19"/>
                          <p:cNvGrpSpPr/>
                          <p:nvPr/>
                        </p:nvGrpSpPr>
                        <p:grpSpPr>
                          <a:xfrm>
                            <a:off x="4552905" y="2308099"/>
                            <a:ext cx="3940771" cy="2904434"/>
                            <a:chOff x="4658936" y="2346199"/>
                            <a:chExt cx="3940771" cy="2904434"/>
                          </a:xfrm>
                        </p:grpSpPr>
                        <p:sp>
                          <p:nvSpPr>
                            <p:cNvPr id="12" name="矩形 11"/>
                            <p:cNvSpPr/>
                            <p:nvPr/>
                          </p:nvSpPr>
                          <p:spPr>
                            <a:xfrm>
                              <a:off x="5321877" y="2346199"/>
                              <a:ext cx="3277830" cy="701964"/>
                            </a:xfrm>
                            <a:prstGeom prst="rect">
                              <a:avLst/>
                            </a:prstGeom>
                            <a:noFill/>
                            <a:ln w="19050" cap="flat">
                              <a:noFill/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lvl="0"/>
                              <a:r>
                                <a:rPr lang="zh-CN" altLang="en-US" sz="2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什么是</a:t>
                              </a:r>
                              <a:r>
                                <a:rPr lang="en-US" altLang="zh-CN" sz="2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NSQ</a:t>
                              </a:r>
                              <a:endParaRPr lang="en-US" altLang="zh-CN" sz="2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3" name="矩形 12"/>
                            <p:cNvSpPr/>
                            <p:nvPr/>
                          </p:nvSpPr>
                          <p:spPr>
                            <a:xfrm>
                              <a:off x="4658936" y="2457490"/>
                              <a:ext cx="478972" cy="478972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vert="horz" wrap="square" lIns="91440" tIns="45720" rIns="91440" bIns="45720" numCol="1" rtlCol="0" anchor="ctr" anchorCtr="0" compatLnSpc="1"/>
                            <a:lstStyle/>
                            <a:p>
                              <a:pPr algn="ctr"/>
                              <a:r>
                                <a:rPr lang="en-US" altLang="zh-CN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1</a:t>
                              </a:r>
                              <a:endParaRPr lang="zh-CN" altLang="en-US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4" name="矩形 13"/>
                            <p:cNvSpPr/>
                            <p:nvPr/>
                          </p:nvSpPr>
                          <p:spPr>
                            <a:xfrm>
                              <a:off x="5321877" y="4548669"/>
                              <a:ext cx="3277830" cy="701964"/>
                            </a:xfrm>
                            <a:prstGeom prst="rect">
                              <a:avLst/>
                            </a:prstGeom>
                            <a:noFill/>
                            <a:ln w="19050" cap="flat">
                              <a:noFill/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  <a:noAutofit/>
                            </a:bodyPr>
                            <a:lstStyle/>
                            <a:p>
                              <a:pPr lvl="0"/>
                              <a:r>
                                <a:rPr lang="en-US" altLang="zh-CN" sz="2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NSQ</a:t>
                              </a:r>
                              <a:r>
                                <a:rPr lang="zh-CN" altLang="en-US" sz="2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好在哪</a:t>
                              </a:r>
                              <a:r>
                                <a:rPr lang="en-US" altLang="zh-CN" sz="2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?</a:t>
                              </a:r>
                              <a:endParaRPr lang="en-US" altLang="zh-CN" sz="2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15" name="矩形 14"/>
                            <p:cNvSpPr/>
                            <p:nvPr/>
                          </p:nvSpPr>
                          <p:spPr>
                            <a:xfrm>
                              <a:off x="4658936" y="4659960"/>
                              <a:ext cx="478972" cy="478972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  <p:txBody>
                            <a:bodyPr vert="horz" wrap="square" lIns="91440" tIns="45720" rIns="91440" bIns="45720" numCol="1" rtlCol="0" anchor="ctr" anchorCtr="0" compatLnSpc="1"/>
                            <a:lstStyle/>
                            <a:p>
                              <a:pPr algn="ctr"/>
                              <a:r>
                                <a:rPr lang="en-US" altLang="zh-CN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</a:rPr>
                                <a:t>2</a:t>
                              </a:r>
                              <a:endParaRPr lang="en-US" altLang="zh-CN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5" name="组合 4"/>
                        <p:cNvGrpSpPr/>
                        <p:nvPr/>
                      </p:nvGrpSpPr>
                      <p:grpSpPr>
                        <a:xfrm>
                          <a:off x="8912" y="4357"/>
                          <a:ext cx="4700" cy="976"/>
                          <a:chOff x="8783" y="4357"/>
                          <a:chExt cx="4700" cy="976"/>
                        </a:xfrm>
                      </p:grpSpPr>
                      <p:sp>
                        <p:nvSpPr>
                          <p:cNvPr id="2" name="矩形 1"/>
                          <p:cNvSpPr/>
                          <p:nvPr/>
                        </p:nvSpPr>
                        <p:spPr>
                          <a:xfrm>
                            <a:off x="8783" y="4573"/>
                            <a:ext cx="627" cy="54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vert="horz" wrap="square" lIns="91440" tIns="45720" rIns="91440" bIns="45720" numCol="1" rtlCol="0" anchor="ctr" anchorCtr="0" compatLnSpc="1"/>
                          <a:p>
                            <a:pPr algn="ctr"/>
                            <a:r>
                              <a:rPr lang="en-US" altLang="zh-CN" sz="1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rPr>
                              <a:t>1.1</a:t>
                            </a:r>
                            <a:endParaRPr lang="en-US" altLang="zh-CN" sz="1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" name="矩形 2"/>
                          <p:cNvSpPr/>
                          <p:nvPr/>
                        </p:nvSpPr>
                        <p:spPr>
                          <a:xfrm>
                            <a:off x="9717" y="4357"/>
                            <a:ext cx="3767" cy="976"/>
                          </a:xfrm>
                          <a:prstGeom prst="rect">
                            <a:avLst/>
                          </a:prstGeom>
                          <a:noFill/>
                          <a:ln w="19050" cap="flat">
                            <a:noFill/>
                            <a:prstDash val="solid"/>
                            <a:miter lim="800000"/>
                          </a:ln>
                          <a:effectLst/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noAutofit/>
                          </a:bodyPr>
                          <a:p>
                            <a:pPr lvl="0"/>
                            <a:r>
                              <a:rPr lang="zh-CN" altLang="en-US" sz="14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rPr>
                              <a:t>先来说说</a:t>
                            </a:r>
                            <a:r>
                              <a:rPr lang="en-US" altLang="zh-CN" sz="14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rPr>
                              <a:t>MQ</a:t>
                            </a:r>
                            <a:endParaRPr lang="en-US" altLang="zh-CN" sz="14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" name="组合 21"/>
                      <p:cNvGrpSpPr/>
                      <p:nvPr/>
                    </p:nvGrpSpPr>
                    <p:grpSpPr>
                      <a:xfrm>
                        <a:off x="8912" y="5117"/>
                        <a:ext cx="4701" cy="976"/>
                        <a:chOff x="8911" y="4357"/>
                        <a:chExt cx="4701" cy="976"/>
                      </a:xfrm>
                    </p:grpSpPr>
                    <p:sp>
                      <p:nvSpPr>
                        <p:cNvPr id="23" name="矩形 22"/>
                        <p:cNvSpPr/>
                        <p:nvPr/>
                      </p:nvSpPr>
                      <p:spPr>
                        <a:xfrm>
                          <a:off x="8911" y="4573"/>
                          <a:ext cx="627" cy="54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vert="horz" wrap="square" lIns="91440" tIns="45720" rIns="91440" bIns="45720" numCol="1" rtlCol="0" anchor="ctr" anchorCtr="0" compatLnSpc="1"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1.2</a:t>
                          </a:r>
                          <a:endParaRPr lang="en-US" altLang="zh-CN" sz="1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24" name="矩形 23"/>
                        <p:cNvSpPr/>
                        <p:nvPr/>
                      </p:nvSpPr>
                      <p:spPr>
                        <a:xfrm>
                          <a:off x="9845" y="4357"/>
                          <a:ext cx="3767" cy="976"/>
                        </a:xfrm>
                        <a:prstGeom prst="rect">
                          <a:avLst/>
                        </a:prstGeom>
                        <a:noFill/>
                        <a:ln w="19050" cap="flat">
                          <a:noFill/>
                          <a:prstDash val="solid"/>
                          <a:miter lim="800000"/>
                        </a:ln>
                        <a:effectLst/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noAutofit/>
                        </a:bodyPr>
                        <a:p>
                          <a:pPr lvl="0"/>
                          <a:r>
                            <a:rPr lang="en-US" altLang="zh-CN" sz="14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NSQ</a:t>
                          </a:r>
                          <a:r>
                            <a:rPr lang="zh-CN" altLang="en-US" sz="14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的主要组件</a:t>
                          </a:r>
                          <a:endParaRPr lang="zh-CN" alt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" name="组合 24"/>
                    <p:cNvGrpSpPr/>
                    <p:nvPr/>
                  </p:nvGrpSpPr>
                  <p:grpSpPr>
                    <a:xfrm>
                      <a:off x="8912" y="5966"/>
                      <a:ext cx="4701" cy="976"/>
                      <a:chOff x="8911" y="4357"/>
                      <a:chExt cx="4701" cy="976"/>
                    </a:xfrm>
                  </p:grpSpPr>
                  <p:sp>
                    <p:nvSpPr>
                      <p:cNvPr id="26" name="矩形 25"/>
                      <p:cNvSpPr/>
                      <p:nvPr/>
                    </p:nvSpPr>
                    <p:spPr>
                      <a:xfrm>
                        <a:off x="8911" y="4573"/>
                        <a:ext cx="627" cy="544"/>
                      </a:xfrm>
                      <a:prstGeom prst="rect">
                        <a:avLst/>
                      </a:prstGeom>
                      <a:noFill/>
                      <a:ln w="12700" cap="flat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vert="horz" wrap="square" lIns="91440" tIns="45720" rIns="91440" bIns="45720" numCol="1" rtlCol="0" anchor="ctr" anchorCtr="0" compatLnSpc="1"/>
                      <a:p>
                        <a:pPr algn="ctr"/>
                        <a:r>
                          <a:rPr lang="en-US" altLang="zh-CN" sz="1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rPr>
                          <a:t>1.3</a:t>
                        </a:r>
                        <a:endParaRPr lang="en-US" altLang="zh-C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27" name="矩形 26"/>
                      <p:cNvSpPr/>
                      <p:nvPr/>
                    </p:nvSpPr>
                    <p:spPr>
                      <a:xfrm>
                        <a:off x="9845" y="4357"/>
                        <a:ext cx="3767" cy="976"/>
                      </a:xfrm>
                      <a:prstGeom prst="rect">
                        <a:avLst/>
                      </a:prstGeom>
                      <a:noFill/>
                      <a:ln w="19050" cap="flat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noAutofit/>
                      </a:bodyPr>
                      <a:p>
                        <a:pPr lvl="0"/>
                        <a:r>
                          <a:rPr lang="en-US" altLang="zh-CN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rPr>
                          <a:t>NSQ</a:t>
                        </a:r>
                        <a:r>
                          <a:rPr lang="zh-CN" altLang="en-US" sz="14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rPr>
                          <a:t>组件如何协同工作</a:t>
                        </a:r>
                        <a:endParaRPr lang="zh-CN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28" name="组合 27"/>
                  <p:cNvGrpSpPr/>
                  <p:nvPr/>
                </p:nvGrpSpPr>
                <p:grpSpPr>
                  <a:xfrm>
                    <a:off x="8912" y="9044"/>
                    <a:ext cx="4701" cy="976"/>
                    <a:chOff x="8782" y="5535"/>
                    <a:chExt cx="4701" cy="976"/>
                  </a:xfrm>
                </p:grpSpPr>
                <p:sp>
                  <p:nvSpPr>
                    <p:cNvPr id="29" name="矩形 28"/>
                    <p:cNvSpPr/>
                    <p:nvPr/>
                  </p:nvSpPr>
                  <p:spPr>
                    <a:xfrm>
                      <a:off x="8782" y="5751"/>
                      <a:ext cx="627" cy="544"/>
                    </a:xfrm>
                    <a:prstGeom prst="rect">
                      <a:avLst/>
                    </a:prstGeom>
                    <a:noFill/>
                    <a:ln w="12700" cap="flat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vert="horz" wrap="square" lIns="91440" tIns="45720" rIns="91440" bIns="45720" numCol="1" rtlCol="0" anchor="ctr" anchorCtr="0" compatLnSpc="1"/>
                    <a:p>
                      <a:pPr algn="ctr"/>
                      <a:r>
                        <a:rPr lang="en-US" altLang="zh-CN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3.1</a:t>
                      </a:r>
                      <a:endParaRPr lang="en-US" altLang="zh-CN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0" name="矩形 29"/>
                    <p:cNvSpPr/>
                    <p:nvPr/>
                  </p:nvSpPr>
                  <p:spPr>
                    <a:xfrm>
                      <a:off x="9716" y="5535"/>
                      <a:ext cx="3767" cy="976"/>
                    </a:xfrm>
                    <a:prstGeom prst="rect">
                      <a:avLst/>
                    </a:prstGeom>
                    <a:noFill/>
                    <a:ln w="19050" cap="flat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p>
                      <a:pPr lvl="0"/>
                      <a:r>
                        <a:rPr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NSQ消息的产生与发送</a:t>
                      </a:r>
                      <a:endParaRPr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8913" y="9804"/>
                  <a:ext cx="5397" cy="976"/>
                  <a:chOff x="8782" y="5535"/>
                  <a:chExt cx="5397" cy="976"/>
                </a:xfrm>
              </p:grpSpPr>
              <p:sp>
                <p:nvSpPr>
                  <p:cNvPr id="32" name="矩形 31"/>
                  <p:cNvSpPr/>
                  <p:nvPr/>
                </p:nvSpPr>
                <p:spPr>
                  <a:xfrm>
                    <a:off x="8782" y="5751"/>
                    <a:ext cx="627" cy="544"/>
                  </a:xfrm>
                  <a:prstGeom prst="rect">
                    <a:avLst/>
                  </a:prstGeom>
                  <a:noFill/>
                  <a:ln w="12700" cap="flat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/>
                  <a:p>
                    <a:pPr algn="ctr"/>
                    <a:r>
                      <a:rPr lang="en-US" altLang="zh-CN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3.2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>
                  <a:xfrm>
                    <a:off x="9716" y="5535"/>
                    <a:ext cx="4463" cy="976"/>
                  </a:xfrm>
                  <a:prstGeom prst="rect">
                    <a:avLst/>
                  </a:prstGeom>
                  <a:noFill/>
                  <a:ln w="19050" cap="flat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lvl="0"/>
                    <a:r>
                      <a:rPr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NSQ消息的消费....还是代理分发？</a:t>
                    </a:r>
                    <a:endParaRPr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" name="组合 33"/>
              <p:cNvGrpSpPr/>
              <p:nvPr/>
            </p:nvGrpSpPr>
            <p:grpSpPr>
              <a:xfrm>
                <a:off x="8911" y="10570"/>
                <a:ext cx="4701" cy="976"/>
                <a:chOff x="8782" y="5535"/>
                <a:chExt cx="4701" cy="976"/>
              </a:xfrm>
            </p:grpSpPr>
            <p:sp>
              <p:nvSpPr>
                <p:cNvPr id="35" name="矩形 34"/>
                <p:cNvSpPr/>
                <p:nvPr/>
              </p:nvSpPr>
              <p:spPr>
                <a:xfrm>
                  <a:off x="8782" y="5751"/>
                  <a:ext cx="627" cy="544"/>
                </a:xfrm>
                <a:prstGeom prst="rect">
                  <a:avLst/>
                </a:prstGeom>
                <a:noFill/>
                <a:ln w="12700" cap="flat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rtlCol="0" anchor="ctr" anchorCtr="0" compatLnSpc="1"/>
                <a:p>
                  <a:pPr algn="ctr"/>
                  <a:r>
                    <a: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3.3</a:t>
                  </a:r>
                  <a:endParaRPr lang="en-US" altLang="zh-CN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9716" y="5535"/>
                  <a:ext cx="3767" cy="976"/>
                </a:xfrm>
                <a:prstGeom prst="rect">
                  <a:avLst/>
                </a:prstGeom>
                <a:noFill/>
                <a:ln w="19050" cap="flat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lvl="0"/>
                  <a:r>
                    <a:rPr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NSQ消息真正的消费者</a:t>
                  </a:r>
                  <a:endParaRPr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53" name="矩形 52"/>
            <p:cNvSpPr/>
            <p:nvPr/>
          </p:nvSpPr>
          <p:spPr>
            <a:xfrm>
              <a:off x="9034" y="5986"/>
              <a:ext cx="5162" cy="1105"/>
            </a:xfrm>
            <a:prstGeom prst="rect">
              <a:avLst/>
            </a:prstGeom>
            <a:noFill/>
            <a:ln w="19050" cap="flat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lvl="0"/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NSQ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在唱吧内的应用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990" y="6162"/>
              <a:ext cx="754" cy="754"/>
            </a:xfrm>
            <a:prstGeom prst="rect">
              <a:avLst/>
            </a:prstGeom>
            <a:noFill/>
            <a:ln w="12700" cap="flat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rtlCol="0" anchor="ctr" anchorCtr="0" compatLnSpc="1"/>
            <a:p>
              <a:pPr algn="ctr"/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5" name="直接连接符 54"/>
          <p:cNvCxnSpPr>
            <a:stCxn id="15" idx="2"/>
            <a:endCxn id="54" idx="0"/>
          </p:cNvCxnSpPr>
          <p:nvPr/>
        </p:nvCxnSpPr>
        <p:spPr>
          <a:xfrm>
            <a:off x="5325745" y="3677285"/>
            <a:ext cx="0" cy="2228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3" idx="0"/>
          </p:cNvCxnSpPr>
          <p:nvPr/>
        </p:nvCxnSpPr>
        <p:spPr>
          <a:xfrm flipV="1">
            <a:off x="5325745" y="751205"/>
            <a:ext cx="2540" cy="2444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328920" y="4721225"/>
            <a:ext cx="0" cy="14579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49212" cy="990617"/>
            <a:chOff x="701695" y="205450"/>
            <a:chExt cx="5749212" cy="990617"/>
          </a:xfrm>
        </p:grpSpPr>
        <p:sp>
          <p:nvSpPr>
            <p:cNvPr id="4" name="矩形 3"/>
            <p:cNvSpPr/>
            <p:nvPr/>
          </p:nvSpPr>
          <p:spPr>
            <a:xfrm>
              <a:off x="107507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chemeClr val="bg1"/>
                  </a:solidFill>
                </a:rPr>
                <a:t>先来看看nsqproxy的工作流程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40773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NSQ消息的消费....还是代理分发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58775" y="1854835"/>
            <a:ext cx="5608955" cy="392811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启动第一步主备检测：</a:t>
            </a:r>
            <a:r>
              <a:rPr lang="zh-CN" sz="1200" dirty="0">
                <a:solidFill>
                  <a:schemeClr val="bg1"/>
                </a:solidFill>
              </a:rPr>
              <a:t>主机先</a:t>
            </a:r>
            <a:r>
              <a:rPr sz="1200" dirty="0">
                <a:solidFill>
                  <a:schemeClr val="bg1"/>
                </a:solidFill>
              </a:rPr>
              <a:t>监听4140端口，此时新启两个协程，该协程等待备机发PING并回PONG，一直阻塞等待accept。另一个协程（主协程）继续向下走</a:t>
            </a:r>
            <a:r>
              <a:rPr lang="zh-CN" sz="1200" dirty="0">
                <a:solidFill>
                  <a:schemeClr val="bg1"/>
                </a:solidFill>
              </a:rPr>
              <a:t>；</a:t>
            </a:r>
            <a:r>
              <a:rPr sz="1200" dirty="0">
                <a:solidFill>
                  <a:schemeClr val="bg1"/>
                </a:solidFill>
              </a:rPr>
              <a:t>如果是备机，则死循环向主机发PING，如果收到PONG，</a:t>
            </a:r>
            <a:r>
              <a:rPr lang="zh-CN" sz="1200" dirty="0">
                <a:solidFill>
                  <a:schemeClr val="bg1"/>
                </a:solidFill>
              </a:rPr>
              <a:t>就</a:t>
            </a:r>
            <a:r>
              <a:rPr sz="1200" dirty="0">
                <a:solidFill>
                  <a:schemeClr val="bg1"/>
                </a:solidFill>
              </a:rPr>
              <a:t>sleep，程序会一直阻塞在这里。如果主机未回复，备机</a:t>
            </a:r>
            <a:r>
              <a:rPr lang="zh-CN" sz="1200" dirty="0">
                <a:solidFill>
                  <a:schemeClr val="bg1"/>
                </a:solidFill>
              </a:rPr>
              <a:t>就</a:t>
            </a:r>
            <a:r>
              <a:rPr sz="1200" dirty="0">
                <a:solidFill>
                  <a:schemeClr val="bg1"/>
                </a:solidFill>
              </a:rPr>
              <a:t>转为主机启动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lang="zh-CN"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主协程接下来信号监听。并且</a:t>
            </a:r>
            <a:r>
              <a:rPr sz="1200" dirty="0">
                <a:solidFill>
                  <a:schemeClr val="bg1"/>
                </a:solidFill>
              </a:rPr>
              <a:t>新启</a:t>
            </a:r>
            <a:r>
              <a:rPr lang="en-US" sz="1200" dirty="0">
                <a:solidFill>
                  <a:schemeClr val="bg1"/>
                </a:solidFill>
              </a:rPr>
              <a:t>2</a:t>
            </a:r>
            <a:r>
              <a:rPr sz="1200" dirty="0">
                <a:solidFill>
                  <a:schemeClr val="bg1"/>
                </a:solidFill>
              </a:rPr>
              <a:t>个协程，一个是走主流程，一个是走动态消费流程</a:t>
            </a:r>
            <a:r>
              <a:rPr lang="zh-CN" sz="1200" dirty="0">
                <a:solidFill>
                  <a:schemeClr val="bg1"/>
                </a:solidFill>
              </a:rPr>
              <a:t>（这个功能已废弃）</a:t>
            </a:r>
            <a:r>
              <a:rPr sz="1200" dirty="0">
                <a:solidFill>
                  <a:schemeClr val="bg1"/>
                </a:solidFill>
              </a:rPr>
              <a:t>。主协程监听退出和阻塞</a:t>
            </a:r>
            <a:r>
              <a:rPr lang="zh-CN" sz="1200" dirty="0">
                <a:solidFill>
                  <a:schemeClr val="bg1"/>
                </a:solidFill>
              </a:rPr>
              <a:t>新号</a:t>
            </a:r>
            <a:r>
              <a:rPr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主流程：协程从Mysql获取管理后台的配置，每个</a:t>
            </a:r>
            <a:r>
              <a:rPr lang="en-US" sz="1200" dirty="0">
                <a:solidFill>
                  <a:schemeClr val="bg1"/>
                </a:solidFill>
              </a:rPr>
              <a:t>topic</a:t>
            </a:r>
            <a:r>
              <a:rPr sz="1200" dirty="0">
                <a:solidFill>
                  <a:schemeClr val="bg1"/>
                </a:solidFill>
              </a:rPr>
              <a:t>都与NSQ建立一个链接，并根据配置的并发量（N个），启动N个协程，向work机发送消费数据</a:t>
            </a:r>
            <a:r>
              <a:rPr lang="zh-CN" sz="1200" dirty="0">
                <a:solidFill>
                  <a:schemeClr val="bg1"/>
                </a:solidFill>
              </a:rPr>
              <a:t>，如果发送消息失败，依据失败类型（连不上</a:t>
            </a:r>
            <a:r>
              <a:rPr lang="en-US" altLang="zh-CN" sz="1200" dirty="0">
                <a:solidFill>
                  <a:schemeClr val="bg1"/>
                </a:solidFill>
              </a:rPr>
              <a:t>worker/</a:t>
            </a:r>
            <a:r>
              <a:rPr lang="zh-CN" altLang="en-US" sz="1200" dirty="0">
                <a:solidFill>
                  <a:schemeClr val="bg1"/>
                </a:solidFill>
              </a:rPr>
              <a:t>写失败会直接把消息重新入队，如果是读失败依据配置来决定入不入队</a:t>
            </a:r>
            <a:r>
              <a:rPr lang="zh-CN" sz="1200" dirty="0">
                <a:solidFill>
                  <a:schemeClr val="bg1"/>
                </a:solidFill>
              </a:rPr>
              <a:t>）</a:t>
            </a:r>
            <a:r>
              <a:rPr sz="1200" dirty="0">
                <a:solidFill>
                  <a:schemeClr val="bg1"/>
                </a:solidFill>
              </a:rPr>
              <a:t>。在刚进入主流程时，上一小步执行之前，会启一个新协程，以定时器的方式，</a:t>
            </a:r>
            <a:r>
              <a:rPr lang="zh-CN" sz="1200" dirty="0">
                <a:solidFill>
                  <a:schemeClr val="bg1"/>
                </a:solidFill>
              </a:rPr>
              <a:t>每</a:t>
            </a:r>
            <a:r>
              <a:rPr lang="en-US" altLang="zh-CN" sz="1200" dirty="0">
                <a:solidFill>
                  <a:schemeClr val="bg1"/>
                </a:solidFill>
              </a:rPr>
              <a:t>60</a:t>
            </a:r>
            <a:r>
              <a:rPr lang="zh-CN" altLang="en-US" sz="1200" dirty="0">
                <a:solidFill>
                  <a:schemeClr val="bg1"/>
                </a:solidFill>
              </a:rPr>
              <a:t>秒</a:t>
            </a:r>
            <a:r>
              <a:rPr sz="1200" dirty="0">
                <a:solidFill>
                  <a:schemeClr val="bg1"/>
                </a:solidFill>
              </a:rPr>
              <a:t>更新</a:t>
            </a:r>
            <a:r>
              <a:rPr lang="zh-CN" sz="1200" dirty="0">
                <a:solidFill>
                  <a:schemeClr val="bg1"/>
                </a:solidFill>
              </a:rPr>
              <a:t>一次</a:t>
            </a:r>
            <a:r>
              <a:rPr sz="1200" dirty="0">
                <a:solidFill>
                  <a:schemeClr val="bg1"/>
                </a:solidFill>
              </a:rPr>
              <a:t>管理后台的配置数据</a:t>
            </a:r>
            <a:r>
              <a:rPr lang="zh-CN" sz="1200" dirty="0">
                <a:solidFill>
                  <a:schemeClr val="bg1"/>
                </a:solidFill>
              </a:rPr>
              <a:t>，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这些配置也可以通过后台页面来更改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sym typeface="+mn-ea"/>
                <a:hlinkClick r:id="rId1"/>
              </a:rPr>
              <a:t>传送门</a:t>
            </a:r>
            <a:r>
              <a:rPr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动态消费：</a:t>
            </a:r>
            <a:r>
              <a:rPr lang="zh-CN" sz="1200" dirty="0">
                <a:solidFill>
                  <a:schemeClr val="bg1"/>
                </a:solidFill>
              </a:rPr>
              <a:t>就是在消息</a:t>
            </a:r>
            <a:r>
              <a:rPr sz="1200" dirty="0">
                <a:solidFill>
                  <a:schemeClr val="bg1"/>
                </a:solidFill>
              </a:rPr>
              <a:t>突发性入队</a:t>
            </a:r>
            <a:r>
              <a:rPr lang="zh-CN" sz="1200" dirty="0">
                <a:solidFill>
                  <a:schemeClr val="bg1"/>
                </a:solidFill>
              </a:rPr>
              <a:t>的时候</a:t>
            </a:r>
            <a:r>
              <a:rPr sz="1200" dirty="0">
                <a:solidFill>
                  <a:schemeClr val="bg1"/>
                </a:solidFill>
              </a:rPr>
              <a:t>，原本的并发量消费能力不足，新增协程来帮助消费</a:t>
            </a:r>
            <a:r>
              <a:rPr lang="zh-CN" sz="1200" dirty="0">
                <a:solidFill>
                  <a:schemeClr val="bg1"/>
                </a:solidFill>
              </a:rPr>
              <a:t>；</a:t>
            </a:r>
            <a:r>
              <a:rPr sz="1200" dirty="0">
                <a:solidFill>
                  <a:schemeClr val="bg1"/>
                </a:solidFill>
              </a:rPr>
              <a:t>以定时器的方式，定时扫描NSQ中积压的队列，若某队列达到积压阈值，则会启动</a:t>
            </a:r>
            <a:r>
              <a:rPr sz="1200" dirty="0">
                <a:solidFill>
                  <a:schemeClr val="bg1"/>
                </a:solidFill>
                <a:sym typeface="+mn-ea"/>
              </a:rPr>
              <a:t>新的协程来</a:t>
            </a:r>
            <a:r>
              <a:rPr sz="1200" dirty="0">
                <a:solidFill>
                  <a:schemeClr val="bg1"/>
                </a:solidFill>
              </a:rPr>
              <a:t>与NSQ建立连接，启动增加消费能力。再以定时器的方式，达到设定时间（如300秒），</a:t>
            </a:r>
            <a:r>
              <a:rPr lang="zh-CN" sz="1200" dirty="0">
                <a:solidFill>
                  <a:schemeClr val="bg1"/>
                </a:solidFill>
              </a:rPr>
              <a:t>就</a:t>
            </a:r>
            <a:r>
              <a:rPr sz="1200" dirty="0">
                <a:solidFill>
                  <a:schemeClr val="bg1"/>
                </a:solidFill>
              </a:rPr>
              <a:t>关闭协程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lang="zh-CN" sz="1200" dirty="0">
              <a:solidFill>
                <a:schemeClr val="bg1"/>
              </a:solidFill>
            </a:endParaRPr>
          </a:p>
        </p:txBody>
      </p:sp>
      <p:pic>
        <p:nvPicPr>
          <p:cNvPr id="6" name="图片 5" descr="屏幕快照 2020-11-30 上午11.09.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10" y="1986280"/>
            <a:ext cx="5816600" cy="325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773670" cy="990600"/>
            <a:chOff x="701695" y="205450"/>
            <a:chExt cx="7773670" cy="990600"/>
          </a:xfrm>
        </p:grpSpPr>
        <p:sp>
          <p:nvSpPr>
            <p:cNvPr id="4" name="矩形 3"/>
            <p:cNvSpPr/>
            <p:nvPr/>
          </p:nvSpPr>
          <p:spPr>
            <a:xfrm>
              <a:off x="1075075" y="858865"/>
              <a:ext cx="7400290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我们来看看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nsqProxy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的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MySQL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配置用到的三张表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387921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NSQ消息的消费....还是代理分发？</a:t>
              </a:r>
              <a:endParaRPr sz="20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95045" y="1572895"/>
            <a:ext cx="2581275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nsqproxy_consume_config</a:t>
            </a: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66615" y="4540885"/>
            <a:ext cx="2859405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  <a:sym typeface="+mn-ea"/>
              </a:rPr>
              <a:t>这里为每个consumid配置了一堆serverid，每个serverid根据性能状态不同配置了不同的权重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nsqproxy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会依据这个权重转发消息给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work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机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69765" y="1572895"/>
            <a:ext cx="2806065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nsqproxy_consume_server_map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25815" y="1572895"/>
            <a:ext cx="2581275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  <a:sym typeface="+mn-ea"/>
              </a:rPr>
              <a:t>nsqproxy_work_server</a:t>
            </a: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0455" y="4540885"/>
            <a:ext cx="2475865" cy="81026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  <a:sym typeface="+mn-ea"/>
              </a:rPr>
              <a:t>这里存放了topic-channel对应的consumid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，挤压阈值，并发量等配置</a:t>
            </a:r>
            <a:endParaRPr lang="zh-CN" sz="1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31225" y="4540885"/>
            <a:ext cx="2475865" cy="129032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  <a:sym typeface="+mn-ea"/>
              </a:rPr>
              <a:t>这里存放了每个serverid对应的地址，以及传输使用的协议，这个CBNSQ是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我们唱吧自己使用的</a:t>
            </a:r>
            <a:r>
              <a:rPr sz="1200" dirty="0">
                <a:solidFill>
                  <a:schemeClr val="bg1"/>
                </a:solidFill>
                <a:sym typeface="+mn-ea"/>
              </a:rPr>
              <a:t>协议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，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NSQProxy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还支持以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http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以及</a:t>
            </a:r>
            <a:r>
              <a:rPr lang="en-US" altLang="zh-CN" sz="1200" dirty="0">
                <a:solidFill>
                  <a:schemeClr val="bg1"/>
                </a:solidFill>
                <a:sym typeface="+mn-ea"/>
              </a:rPr>
              <a:t>fastcgi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协议发送消息。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5" name="图片 14" descr="屏幕快照 2020-11-13 上午12.07.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0" y="2512060"/>
            <a:ext cx="4338320" cy="1489710"/>
          </a:xfrm>
          <a:prstGeom prst="rect">
            <a:avLst/>
          </a:prstGeom>
        </p:spPr>
      </p:pic>
      <p:pic>
        <p:nvPicPr>
          <p:cNvPr id="16" name="图片 15" descr="屏幕快照 2020-11-29 下午6.22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90" y="2124710"/>
            <a:ext cx="2957830" cy="2264410"/>
          </a:xfrm>
          <a:prstGeom prst="rect">
            <a:avLst/>
          </a:prstGeom>
        </p:spPr>
      </p:pic>
      <p:pic>
        <p:nvPicPr>
          <p:cNvPr id="18" name="图片 17" descr="屏幕快照 2020-11-29 下午9.20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2124710"/>
            <a:ext cx="4040505" cy="223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49212" cy="990617"/>
            <a:chOff x="701695" y="205450"/>
            <a:chExt cx="5749212" cy="990617"/>
          </a:xfrm>
        </p:grpSpPr>
        <p:sp>
          <p:nvSpPr>
            <p:cNvPr id="4" name="矩形 3"/>
            <p:cNvSpPr/>
            <p:nvPr/>
          </p:nvSpPr>
          <p:spPr>
            <a:xfrm>
              <a:off x="107507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啥是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CBNSQ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协议？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40773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NSQ消息的消费....还是代理分发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03605" y="1957070"/>
            <a:ext cx="10385425" cy="288925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CBNSQ协议是自定义的基于TCP的协议。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消息结构：</a:t>
            </a:r>
            <a:r>
              <a:rPr sz="1200" dirty="0">
                <a:solidFill>
                  <a:schemeClr val="bg1"/>
                </a:solidFill>
              </a:rPr>
              <a:t>消息长度 + 消息内容。 msg的长度(8字节，0填充） + messageId（16字节</a:t>
            </a:r>
            <a:r>
              <a:rPr lang="zh-CN" sz="1200" dirty="0">
                <a:solidFill>
                  <a:schemeClr val="bg1"/>
                </a:solidFill>
              </a:rPr>
              <a:t>）</a:t>
            </a:r>
            <a:r>
              <a:rPr sz="1200" dirty="0">
                <a:solidFill>
                  <a:schemeClr val="bg1"/>
                </a:solidFill>
              </a:rPr>
              <a:t> + </a:t>
            </a:r>
            <a:r>
              <a:rPr lang="zh-CN" sz="1200" dirty="0">
                <a:solidFill>
                  <a:schemeClr val="bg1"/>
                </a:solidFill>
              </a:rPr>
              <a:t>消息</a:t>
            </a:r>
            <a:r>
              <a:rPr sz="1200" dirty="0">
                <a:solidFill>
                  <a:schemeClr val="bg1"/>
                </a:solidFill>
              </a:rPr>
              <a:t>正文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如：有</a:t>
            </a:r>
            <a:r>
              <a:rPr lang="zh-CN" sz="1200" dirty="0">
                <a:solidFill>
                  <a:schemeClr val="bg1"/>
                </a:solidFill>
              </a:rPr>
              <a:t>条</a:t>
            </a:r>
            <a:r>
              <a:rPr sz="1200" dirty="0">
                <a:solidFill>
                  <a:schemeClr val="bg1"/>
                </a:solidFill>
              </a:rPr>
              <a:t>消息是：{"topic":"test","classname":"UserService","methodname":"addUser","param":["userid", "username", "password"],"addtime":"2020-11-27 14:30:34"}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第一部分：消息长度。消息</a:t>
            </a:r>
            <a:r>
              <a:rPr lang="zh-CN" sz="1200" dirty="0">
                <a:solidFill>
                  <a:schemeClr val="bg1"/>
                </a:solidFill>
              </a:rPr>
              <a:t>主体</a:t>
            </a:r>
            <a:r>
              <a:rPr lang="en-US" altLang="zh-CN" sz="1200" dirty="0">
                <a:solidFill>
                  <a:schemeClr val="bg1"/>
                </a:solidFill>
              </a:rPr>
              <a:t>json</a:t>
            </a:r>
            <a:r>
              <a:rPr sz="1200" dirty="0">
                <a:solidFill>
                  <a:schemeClr val="bg1"/>
                </a:solidFill>
              </a:rPr>
              <a:t>长度140，</a:t>
            </a:r>
            <a:r>
              <a:rPr lang="zh-CN" sz="1200" dirty="0">
                <a:solidFill>
                  <a:schemeClr val="bg1"/>
                </a:solidFill>
              </a:rPr>
              <a:t>前</a:t>
            </a:r>
            <a:r>
              <a:rPr lang="en-US" altLang="zh-CN" sz="1200" dirty="0">
                <a:solidFill>
                  <a:schemeClr val="bg1"/>
                </a:solidFill>
              </a:rPr>
              <a:t>5</a:t>
            </a:r>
            <a:r>
              <a:rPr lang="zh-CN" sz="1200" dirty="0">
                <a:solidFill>
                  <a:schemeClr val="bg1"/>
                </a:solidFill>
              </a:rPr>
              <a:t>位用</a:t>
            </a:r>
            <a:r>
              <a:rPr lang="en-US" altLang="zh-CN" sz="1200" dirty="0">
                <a:solidFill>
                  <a:schemeClr val="bg1"/>
                </a:solidFill>
              </a:rPr>
              <a:t>0</a:t>
            </a:r>
            <a:r>
              <a:rPr lang="zh-CN" altLang="en-US" sz="1200" dirty="0">
                <a:solidFill>
                  <a:schemeClr val="bg1"/>
                </a:solidFill>
              </a:rPr>
              <a:t>补齐</a:t>
            </a:r>
            <a:r>
              <a:rPr sz="1200" dirty="0">
                <a:solidFill>
                  <a:schemeClr val="bg1"/>
                </a:solidFill>
              </a:rPr>
              <a:t>，那么这部分为00000140。8位的极限是99999999/1024/1024≈95M，</a:t>
            </a:r>
            <a:r>
              <a:rPr lang="zh-CN" sz="1200" dirty="0">
                <a:solidFill>
                  <a:schemeClr val="bg1"/>
                </a:solidFill>
              </a:rPr>
              <a:t>可以满足使用要求</a:t>
            </a:r>
            <a:r>
              <a:rPr sz="1200" dirty="0">
                <a:solidFill>
                  <a:schemeClr val="bg1"/>
                </a:solidFill>
              </a:rPr>
              <a:t>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第二部分：消息ID，这个是NSQ的消息唯一ID，16位。如jdoanfgwudhskals。注意：这16位是不计入第一部分的消息长度的。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第三部分：消息主题。即刚才提到的JSON串。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完整的消息为：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sz="1600" dirty="0">
                <a:solidFill>
                  <a:schemeClr val="bg1"/>
                </a:solidFill>
              </a:rPr>
              <a:t>00000140</a:t>
            </a:r>
            <a:r>
              <a:rPr sz="1600" dirty="0">
                <a:solidFill>
                  <a:schemeClr val="bg1"/>
                </a:solidFill>
                <a:sym typeface="+mn-ea"/>
              </a:rPr>
              <a:t>jdoanfgwudhskals</a:t>
            </a:r>
            <a:r>
              <a:rPr sz="1600" dirty="0">
                <a:solidFill>
                  <a:schemeClr val="bg1"/>
                </a:solidFill>
              </a:rPr>
              <a:t>{"topic":"test","classname":"UserService","methodname":"addUser","param":["userid", "username", "password"],"addtime":"2020-11-27 14:30:34"}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6" name="图片 5" descr="屏幕快照 2020-11-29 下午9.37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4973955"/>
            <a:ext cx="10334625" cy="537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49212" cy="1121427"/>
            <a:chOff x="701695" y="205450"/>
            <a:chExt cx="5749212" cy="1121427"/>
          </a:xfrm>
        </p:grpSpPr>
        <p:sp>
          <p:nvSpPr>
            <p:cNvPr id="4" name="矩形 3"/>
            <p:cNvSpPr/>
            <p:nvPr/>
          </p:nvSpPr>
          <p:spPr>
            <a:xfrm>
              <a:off x="1075076" y="98969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踩过的坑：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40773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NSQ消息的消费....还是代理分发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03605" y="1804035"/>
            <a:ext cx="10385425" cy="81026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从nsqproxy_consume_config</a:t>
            </a:r>
            <a:r>
              <a:rPr lang="zh-CN" sz="1200" dirty="0">
                <a:solidFill>
                  <a:schemeClr val="bg1"/>
                </a:solidFill>
              </a:rPr>
              <a:t>这张表</a:t>
            </a:r>
            <a:r>
              <a:rPr sz="1200" dirty="0">
                <a:solidFill>
                  <a:schemeClr val="bg1"/>
                </a:solidFill>
              </a:rPr>
              <a:t>中，我们不难发现，有的topic只有一个one channel，这代表是我们服务端自己消费的，有的topic只有一个www channel，这代表是前端同学用到的消费，有的topic会有两个channel，比如“work，giftasynchronous，testserver”这代表该topic下的</a:t>
            </a:r>
            <a:r>
              <a:rPr lang="zh-CN" sz="1200" dirty="0">
                <a:solidFill>
                  <a:schemeClr val="bg1"/>
                </a:solidFill>
              </a:rPr>
              <a:t>消息</a:t>
            </a:r>
            <a:r>
              <a:rPr sz="1200" dirty="0">
                <a:solidFill>
                  <a:schemeClr val="bg1"/>
                </a:solidFill>
              </a:rPr>
              <a:t>会被我们和前端各消费一次</a:t>
            </a:r>
            <a:r>
              <a:rPr lang="zh-CN" sz="1200" dirty="0">
                <a:solidFill>
                  <a:schemeClr val="bg1"/>
                </a:solidFill>
              </a:rPr>
              <a:t>。这种有两个channel的topic，我们在日常使用时还是需要稍微注意一下的，比如下面这种情况：</a:t>
            </a:r>
            <a:endParaRPr lang="zh-CN" sz="1200" dirty="0">
              <a:solidFill>
                <a:schemeClr val="bg1"/>
              </a:solidFill>
            </a:endParaRPr>
          </a:p>
        </p:txBody>
      </p:sp>
      <p:pic>
        <p:nvPicPr>
          <p:cNvPr id="8" name="图片 7" descr="屏幕快照 2020-11-29 下午9.42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880" y="2701290"/>
            <a:ext cx="9000490" cy="22726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21410" y="5060950"/>
            <a:ext cx="10385425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这个业务的背景是前端</a:t>
            </a:r>
            <a:r>
              <a:rPr lang="zh-CN" sz="1200" dirty="0">
                <a:solidFill>
                  <a:schemeClr val="bg1"/>
                </a:solidFill>
              </a:rPr>
              <a:t>同学</a:t>
            </a:r>
            <a:r>
              <a:rPr sz="1200" dirty="0">
                <a:solidFill>
                  <a:schemeClr val="bg1"/>
                </a:solidFill>
              </a:rPr>
              <a:t>需要做用户的分享成功统计，为了他们测试方便，我计划先用</a:t>
            </a:r>
            <a:r>
              <a:rPr lang="en-US" sz="1200" dirty="0">
                <a:solidFill>
                  <a:schemeClr val="bg1"/>
                </a:solidFill>
              </a:rPr>
              <a:t>wwwactivity</a:t>
            </a:r>
            <a:r>
              <a:rPr lang="zh-CN" altLang="en-US" sz="1200" dirty="0">
                <a:solidFill>
                  <a:schemeClr val="bg1"/>
                </a:solidFill>
              </a:rPr>
              <a:t>（这个</a:t>
            </a:r>
            <a:r>
              <a:rPr lang="en-US" altLang="zh-CN" sz="1200" dirty="0">
                <a:solidFill>
                  <a:schemeClr val="bg1"/>
                </a:solidFill>
              </a:rPr>
              <a:t>topic</a:t>
            </a:r>
            <a:r>
              <a:rPr lang="zh-CN" altLang="en-US" sz="1200" dirty="0">
                <a:solidFill>
                  <a:schemeClr val="bg1"/>
                </a:solidFill>
              </a:rPr>
              <a:t>只有</a:t>
            </a:r>
            <a:r>
              <a:rPr lang="en-US" altLang="zh-CN" sz="1200" dirty="0">
                <a:solidFill>
                  <a:schemeClr val="bg1"/>
                </a:solidFill>
              </a:rPr>
              <a:t>www</a:t>
            </a:r>
            <a:r>
              <a:rPr lang="zh-CN" altLang="en-US" sz="1200" dirty="0">
                <a:solidFill>
                  <a:schemeClr val="bg1"/>
                </a:solidFill>
              </a:rPr>
              <a:t>一个</a:t>
            </a:r>
            <a:r>
              <a:rPr lang="en-US" altLang="zh-CN" sz="1200" dirty="0">
                <a:solidFill>
                  <a:schemeClr val="bg1"/>
                </a:solidFill>
              </a:rPr>
              <a:t>channel</a:t>
            </a:r>
            <a:r>
              <a:rPr lang="zh-CN" altLang="en-US" sz="1200" dirty="0">
                <a:solidFill>
                  <a:schemeClr val="bg1"/>
                </a:solidFill>
              </a:rPr>
              <a:t>）</a:t>
            </a:r>
            <a:r>
              <a:rPr sz="1200" dirty="0">
                <a:solidFill>
                  <a:schemeClr val="bg1"/>
                </a:solidFill>
              </a:rPr>
              <a:t>打到143上让他们调试，乍一看没毛病。。。。但，看看上面一句的老代码，已经给forwarduserwork这个topic添加了同名同类的方法一个任务，这个topic只有我们自己消费，而</a:t>
            </a:r>
            <a:r>
              <a:rPr lang="en-US" sz="1200" dirty="0">
                <a:solidFill>
                  <a:schemeClr val="bg1"/>
                </a:solidFill>
              </a:rPr>
              <a:t>143</a:t>
            </a:r>
            <a:r>
              <a:rPr lang="zh-CN" altLang="en-US" sz="1200" dirty="0">
                <a:solidFill>
                  <a:schemeClr val="bg1"/>
                </a:solidFill>
              </a:rPr>
              <a:t>环境下默认会将</a:t>
            </a:r>
            <a:r>
              <a:rPr lang="en-US" altLang="zh-CN" sz="1200" dirty="0">
                <a:solidFill>
                  <a:schemeClr val="bg1"/>
                </a:solidFill>
              </a:rPr>
              <a:t>wwwactivity</a:t>
            </a:r>
            <a:r>
              <a:rPr lang="zh-CN" altLang="en-US" sz="1200" dirty="0">
                <a:solidFill>
                  <a:schemeClr val="bg1"/>
                </a:solidFill>
              </a:rPr>
              <a:t>的</a:t>
            </a:r>
            <a:r>
              <a:rPr lang="en-US" altLang="zh-CN" sz="1200" dirty="0">
                <a:solidFill>
                  <a:schemeClr val="bg1"/>
                </a:solidFill>
              </a:rPr>
              <a:t>topic</a:t>
            </a:r>
            <a:r>
              <a:rPr lang="zh-CN" altLang="en-US" sz="1200" dirty="0">
                <a:solidFill>
                  <a:schemeClr val="bg1"/>
                </a:solidFill>
              </a:rPr>
              <a:t>转为</a:t>
            </a:r>
            <a:r>
              <a:rPr lang="en-US" altLang="zh-CN" sz="1200" dirty="0">
                <a:solidFill>
                  <a:schemeClr val="bg1"/>
                </a:solidFill>
              </a:rPr>
              <a:t>testserver</a:t>
            </a:r>
            <a:r>
              <a:rPr lang="zh-CN" altLang="en-US" sz="1200" dirty="0">
                <a:solidFill>
                  <a:schemeClr val="bg1"/>
                </a:solidFill>
              </a:rPr>
              <a:t>，而</a:t>
            </a:r>
            <a:r>
              <a:rPr lang="en-US" altLang="zh-CN" sz="1200" dirty="0">
                <a:solidFill>
                  <a:schemeClr val="bg1"/>
                </a:solidFill>
              </a:rPr>
              <a:t>testserver</a:t>
            </a:r>
            <a:r>
              <a:rPr sz="1200" dirty="0">
                <a:solidFill>
                  <a:schemeClr val="bg1"/>
                </a:solidFill>
              </a:rPr>
              <a:t>我们和前端都要再消费一次，</a:t>
            </a:r>
            <a:r>
              <a:rPr lang="zh-CN" sz="1200" dirty="0">
                <a:solidFill>
                  <a:schemeClr val="bg1"/>
                </a:solidFill>
              </a:rPr>
              <a:t>所以按这样写测试环境下的</a:t>
            </a:r>
            <a:r>
              <a:rPr sz="1200" dirty="0">
                <a:solidFill>
                  <a:schemeClr val="bg1"/>
                </a:solidFill>
              </a:rPr>
              <a:t>同一个</a:t>
            </a:r>
            <a:r>
              <a:rPr lang="zh-CN" sz="1200" dirty="0">
                <a:solidFill>
                  <a:schemeClr val="bg1"/>
                </a:solidFill>
              </a:rPr>
              <a:t>请求</a:t>
            </a:r>
            <a:r>
              <a:rPr sz="1200" dirty="0">
                <a:solidFill>
                  <a:schemeClr val="bg1"/>
                </a:solidFill>
              </a:rPr>
              <a:t>，</a:t>
            </a:r>
            <a:r>
              <a:rPr lang="zh-CN" sz="1200" dirty="0">
                <a:solidFill>
                  <a:schemeClr val="bg1"/>
                </a:solidFill>
              </a:rPr>
              <a:t>服务端</a:t>
            </a:r>
            <a:r>
              <a:rPr sz="1200" dirty="0">
                <a:solidFill>
                  <a:schemeClr val="bg1"/>
                </a:solidFill>
              </a:rPr>
              <a:t>在测试环境下会消费两次，而我们的测试环境和线上环境的数据是相通的，</a:t>
            </a:r>
            <a:r>
              <a:rPr lang="zh-CN" sz="1200" dirty="0">
                <a:solidFill>
                  <a:schemeClr val="bg1"/>
                </a:solidFill>
              </a:rPr>
              <a:t>还好</a:t>
            </a:r>
            <a:r>
              <a:rPr sz="1200" dirty="0">
                <a:solidFill>
                  <a:schemeClr val="bg1"/>
                </a:solidFill>
              </a:rPr>
              <a:t>最后还是悬崖勒马了</a:t>
            </a:r>
            <a:r>
              <a:rPr lang="zh-CN" sz="1200" dirty="0">
                <a:solidFill>
                  <a:schemeClr val="bg1"/>
                </a:solidFill>
              </a:rPr>
              <a:t>。</a:t>
            </a:r>
            <a:endParaRPr 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49212" cy="1121427"/>
            <a:chOff x="701695" y="205450"/>
            <a:chExt cx="5749212" cy="1121427"/>
          </a:xfrm>
        </p:grpSpPr>
        <p:sp>
          <p:nvSpPr>
            <p:cNvPr id="4" name="矩形 3"/>
            <p:cNvSpPr/>
            <p:nvPr/>
          </p:nvSpPr>
          <p:spPr>
            <a:xfrm>
              <a:off x="1075076" y="98969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接下来我们看看meepops是如何接收并消费的：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40773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sym typeface="+mn-ea"/>
                </a:rPr>
                <a:t>NSQ消息真正的消费者</a:t>
              </a:r>
              <a:endParaRPr lang="zh-CN" altLang="en-US" sz="2000" dirty="0">
                <a:solidFill>
                  <a:schemeClr val="bg1"/>
                </a:solidFill>
                <a:latin typeface="+mj-lt"/>
                <a:sym typeface="+mn-ea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03605" y="1817370"/>
            <a:ext cx="10385425" cy="129032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meepops既可以对外监听端口，也可以直接运行PHP代码，有完善的进程管理、垃圾回收、性能优化</a:t>
            </a:r>
            <a:r>
              <a:rPr lang="zh-CN" sz="1200" dirty="0">
                <a:solidFill>
                  <a:schemeClr val="bg1"/>
                </a:solidFill>
              </a:rPr>
              <a:t>。相对于</a:t>
            </a:r>
            <a:r>
              <a:rPr lang="en-US" altLang="zh-CN" sz="1200" dirty="0">
                <a:solidFill>
                  <a:schemeClr val="bg1"/>
                </a:solidFill>
              </a:rPr>
              <a:t>php-fpm</a:t>
            </a:r>
            <a:r>
              <a:rPr lang="zh-CN" altLang="en-US" sz="1200" dirty="0">
                <a:solidFill>
                  <a:schemeClr val="bg1"/>
                </a:solidFill>
              </a:rPr>
              <a:t>来说，针对一些加载比较耗时的大</a:t>
            </a:r>
            <a:r>
              <a:rPr lang="en-US" altLang="zh-CN" sz="1200" dirty="0">
                <a:solidFill>
                  <a:schemeClr val="bg1"/>
                </a:solidFill>
              </a:rPr>
              <a:t>class</a:t>
            </a:r>
            <a:r>
              <a:rPr lang="zh-CN" altLang="en-US" sz="1200" dirty="0">
                <a:solidFill>
                  <a:schemeClr val="bg1"/>
                </a:solidFill>
              </a:rPr>
              <a:t>（比如之前放在</a:t>
            </a:r>
            <a:r>
              <a:rPr lang="en-US" altLang="zh-CN" sz="1200" dirty="0">
                <a:solidFill>
                  <a:schemeClr val="bg1"/>
                </a:solidFill>
              </a:rPr>
              <a:t>php</a:t>
            </a:r>
            <a:r>
              <a:rPr lang="zh-CN" altLang="en-US" sz="1200" dirty="0">
                <a:solidFill>
                  <a:schemeClr val="bg1"/>
                </a:solidFill>
              </a:rPr>
              <a:t>文件里的一堆敏感词）</a:t>
            </a:r>
            <a:r>
              <a:rPr lang="zh-CN" sz="1200" dirty="0">
                <a:solidFill>
                  <a:schemeClr val="bg1"/>
                </a:solidFill>
              </a:rPr>
              <a:t>也能做到</a:t>
            </a:r>
            <a:r>
              <a:rPr sz="1200" dirty="0">
                <a:solidFill>
                  <a:schemeClr val="bg1"/>
                </a:solidFill>
              </a:rPr>
              <a:t>常驻内存，减少了每次请求到来时都要重头加载</a:t>
            </a:r>
            <a:r>
              <a:rPr lang="zh-CN" sz="1200" dirty="0">
                <a:solidFill>
                  <a:schemeClr val="bg1"/>
                </a:solidFill>
              </a:rPr>
              <a:t>这些</a:t>
            </a:r>
            <a:r>
              <a:rPr sz="1200" dirty="0">
                <a:solidFill>
                  <a:schemeClr val="bg1"/>
                </a:solidFill>
              </a:rPr>
              <a:t>class</a:t>
            </a:r>
            <a:r>
              <a:rPr lang="zh-CN" sz="1200" dirty="0">
                <a:solidFill>
                  <a:schemeClr val="bg1"/>
                </a:solidFill>
              </a:rPr>
              <a:t>及相关初始化操作</a:t>
            </a:r>
            <a:r>
              <a:rPr sz="1200" dirty="0">
                <a:solidFill>
                  <a:schemeClr val="bg1"/>
                </a:solidFill>
              </a:rPr>
              <a:t>所产生的系统开销。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我们去之前举例的</a:t>
            </a:r>
            <a:r>
              <a:rPr lang="en-US" altLang="zh-CN" sz="1200" dirty="0">
                <a:solidFill>
                  <a:schemeClr val="bg1"/>
                </a:solidFill>
              </a:rPr>
              <a:t>wwwactivitytopic</a:t>
            </a:r>
            <a:r>
              <a:rPr lang="zh-CN" altLang="en-US" sz="1200" dirty="0">
                <a:solidFill>
                  <a:schemeClr val="bg1"/>
                </a:solidFill>
              </a:rPr>
              <a:t>的消费机</a:t>
            </a:r>
            <a:r>
              <a:rPr lang="en-US" altLang="zh-CN" sz="1200" dirty="0">
                <a:solidFill>
                  <a:schemeClr val="bg1"/>
                </a:solidFill>
              </a:rPr>
              <a:t>112</a:t>
            </a:r>
            <a:r>
              <a:rPr lang="zh-CN" altLang="en-US" sz="1200" dirty="0">
                <a:solidFill>
                  <a:schemeClr val="bg1"/>
                </a:solidFill>
              </a:rPr>
              <a:t>上面看看：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图片 5" descr="屏幕快照 2020-11-13 上午12.54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070" y="2867660"/>
            <a:ext cx="3865245" cy="3376930"/>
          </a:xfrm>
          <a:prstGeom prst="rect">
            <a:avLst/>
          </a:prstGeom>
        </p:spPr>
      </p:pic>
      <p:pic>
        <p:nvPicPr>
          <p:cNvPr id="10" name="图片 9" descr="屏幕快照 2020-11-29 下午10.09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15" y="3401060"/>
            <a:ext cx="6183630" cy="10306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38165" y="5018405"/>
            <a:ext cx="5208270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我们可以看到meepops一直在19910上监听消息，当有消息到来时，就被丢进到meepops_child里执行</a:t>
            </a:r>
            <a:r>
              <a:rPr lang="en-US" sz="1200" dirty="0">
                <a:solidFill>
                  <a:schemeClr val="bg1"/>
                </a:solidFill>
              </a:rPr>
              <a:t>,meepops_master</a:t>
            </a:r>
            <a:r>
              <a:rPr lang="zh-CN" altLang="en-US" sz="1200" dirty="0">
                <a:solidFill>
                  <a:schemeClr val="bg1"/>
                </a:solidFill>
              </a:rPr>
              <a:t>则依据机器的内存使用率以及到来的请求数量等指标来控制</a:t>
            </a:r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子进程的数量。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889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5714287" cy="990617"/>
            <a:chOff x="701695" y="205450"/>
            <a:chExt cx="5714287" cy="990617"/>
          </a:xfrm>
        </p:grpSpPr>
        <p:sp>
          <p:nvSpPr>
            <p:cNvPr id="4" name="矩形 3"/>
            <p:cNvSpPr/>
            <p:nvPr/>
          </p:nvSpPr>
          <p:spPr>
            <a:xfrm>
              <a:off x="1040151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bg1"/>
                  </a:solidFill>
                </a:rPr>
                <a:t>meepops的消费逻辑：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4077335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sz="2000" dirty="0">
                  <a:solidFill>
                    <a:schemeClr val="bg1"/>
                  </a:solidFill>
                  <a:sym typeface="+mn-ea"/>
                </a:rPr>
                <a:t>NSQ消息真正的消费者</a:t>
              </a:r>
              <a:endParaRPr lang="zh-CN" altLang="en-US" sz="2000" dirty="0">
                <a:solidFill>
                  <a:schemeClr val="bg1"/>
                </a:solidFill>
                <a:latin typeface="+mj-lt"/>
                <a:sym typeface="+mn-ea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03605" y="1804035"/>
            <a:ext cx="10385425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792595" y="1234440"/>
            <a:ext cx="5231130" cy="5250180"/>
            <a:chOff x="8707" y="1944"/>
            <a:chExt cx="8238" cy="8268"/>
          </a:xfrm>
        </p:grpSpPr>
        <p:pic>
          <p:nvPicPr>
            <p:cNvPr id="8" name="图片 7" descr="屏幕快照 2020-11-29 下午10.28.25"/>
            <p:cNvPicPr>
              <a:picLocks noChangeAspect="1"/>
            </p:cNvPicPr>
            <p:nvPr/>
          </p:nvPicPr>
          <p:blipFill>
            <a:blip r:embed="rId1"/>
            <a:srcRect r="9403"/>
            <a:stretch>
              <a:fillRect/>
            </a:stretch>
          </p:blipFill>
          <p:spPr>
            <a:xfrm>
              <a:off x="8707" y="1944"/>
              <a:ext cx="8238" cy="5382"/>
            </a:xfrm>
            <a:prstGeom prst="rect">
              <a:avLst/>
            </a:prstGeom>
          </p:spPr>
        </p:pic>
        <p:pic>
          <p:nvPicPr>
            <p:cNvPr id="9" name="图片 8" descr="屏幕快照 2020-11-29 下午10.28.37"/>
            <p:cNvPicPr>
              <a:picLocks noChangeAspect="1"/>
            </p:cNvPicPr>
            <p:nvPr/>
          </p:nvPicPr>
          <p:blipFill>
            <a:blip r:embed="rId2"/>
            <a:srcRect r="14141"/>
            <a:stretch>
              <a:fillRect/>
            </a:stretch>
          </p:blipFill>
          <p:spPr>
            <a:xfrm>
              <a:off x="8707" y="7308"/>
              <a:ext cx="8239" cy="2904"/>
            </a:xfrm>
            <a:prstGeom prst="foldedCorner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832485" y="1440815"/>
            <a:ext cx="4996180" cy="176974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从网络层</a:t>
            </a:r>
            <a:r>
              <a:rPr lang="zh-CN" sz="1200" dirty="0">
                <a:solidFill>
                  <a:schemeClr val="bg1"/>
                </a:solidFill>
              </a:rPr>
              <a:t>依据</a:t>
            </a:r>
            <a:r>
              <a:rPr sz="1200" dirty="0">
                <a:solidFill>
                  <a:schemeClr val="bg1"/>
                </a:solidFill>
              </a:rPr>
              <a:t>CBNSQ协议</a:t>
            </a:r>
            <a:r>
              <a:rPr lang="zh-CN" sz="1200" dirty="0">
                <a:solidFill>
                  <a:schemeClr val="bg1"/>
                </a:solidFill>
              </a:rPr>
              <a:t>把</a:t>
            </a:r>
            <a:r>
              <a:rPr sz="1200" dirty="0">
                <a:solidFill>
                  <a:schemeClr val="bg1"/>
                </a:solidFill>
              </a:rPr>
              <a:t>数据解包出有效载荷</a:t>
            </a:r>
            <a:r>
              <a:rPr lang="zh-CN" sz="1200" dirty="0">
                <a:solidFill>
                  <a:schemeClr val="bg1"/>
                </a:solidFill>
              </a:rPr>
              <a:t>后，</a:t>
            </a:r>
            <a:r>
              <a:rPr sz="1200" dirty="0">
                <a:solidFill>
                  <a:schemeClr val="bg1"/>
                </a:solidFill>
              </a:rPr>
              <a:t>meepops</a:t>
            </a:r>
            <a:r>
              <a:rPr lang="en-US" sz="1200" dirty="0">
                <a:solidFill>
                  <a:schemeClr val="bg1"/>
                </a:solidFill>
              </a:rPr>
              <a:t>_child</a:t>
            </a:r>
            <a:r>
              <a:rPr sz="1200" dirty="0">
                <a:solidFill>
                  <a:schemeClr val="bg1"/>
                </a:solidFill>
              </a:rPr>
              <a:t>在</a:t>
            </a:r>
            <a:r>
              <a:rPr lang="zh-CN" sz="1200" dirty="0">
                <a:solidFill>
                  <a:schemeClr val="bg1"/>
                </a:solidFill>
              </a:rPr>
              <a:t>这个方法里</a:t>
            </a:r>
            <a:r>
              <a:rPr sz="1200" dirty="0">
                <a:solidFill>
                  <a:schemeClr val="bg1"/>
                </a:solidFill>
              </a:rPr>
              <a:t>检查类名，方法名合法</a:t>
            </a:r>
            <a:r>
              <a:rPr lang="zh-CN" sz="1200" dirty="0">
                <a:solidFill>
                  <a:schemeClr val="bg1"/>
                </a:solidFill>
              </a:rPr>
              <a:t>性</a:t>
            </a:r>
            <a:r>
              <a:rPr sz="1200" dirty="0">
                <a:solidFill>
                  <a:schemeClr val="bg1"/>
                </a:solidFill>
              </a:rPr>
              <a:t>，</a:t>
            </a:r>
            <a:r>
              <a:rPr lang="zh-CN" sz="1200" dirty="0">
                <a:solidFill>
                  <a:schemeClr val="bg1"/>
                </a:solidFill>
              </a:rPr>
              <a:t>之后</a:t>
            </a:r>
            <a:r>
              <a:rPr sz="1200" dirty="0">
                <a:solidFill>
                  <a:schemeClr val="bg1"/>
                </a:solidFill>
              </a:rPr>
              <a:t>直接根据类名new了</a:t>
            </a:r>
            <a:r>
              <a:rPr lang="zh-CN" sz="1200" dirty="0">
                <a:solidFill>
                  <a:schemeClr val="bg1"/>
                </a:solidFill>
              </a:rPr>
              <a:t>实例</a:t>
            </a:r>
            <a:r>
              <a:rPr sz="1200" dirty="0">
                <a:solidFill>
                  <a:schemeClr val="bg1"/>
                </a:solidFill>
              </a:rPr>
              <a:t>出来，然后直接,将传来的方法名作为回调函数，参数array作为回调函数参数，执行了call_user_func_array，</a:t>
            </a:r>
            <a:r>
              <a:rPr lang="zh-CN" sz="1200" dirty="0">
                <a:solidFill>
                  <a:schemeClr val="bg1"/>
                </a:solidFill>
              </a:rPr>
              <a:t>完成了消费。</a:t>
            </a:r>
            <a:r>
              <a:rPr sz="1200" dirty="0">
                <a:solidFill>
                  <a:schemeClr val="bg1"/>
                </a:solidFill>
              </a:rPr>
              <a:t>在执行前后做了时间统计来区分记录慢</a:t>
            </a:r>
            <a:r>
              <a:rPr lang="zh-CN" sz="1200" dirty="0">
                <a:solidFill>
                  <a:schemeClr val="bg1"/>
                </a:solidFill>
              </a:rPr>
              <a:t>消费</a:t>
            </a:r>
            <a:r>
              <a:rPr sz="1200" dirty="0">
                <a:solidFill>
                  <a:schemeClr val="bg1"/>
                </a:solidFill>
              </a:rPr>
              <a:t>；</a:t>
            </a:r>
            <a:r>
              <a:rPr lang="zh-CN" sz="1200" dirty="0">
                <a:solidFill>
                  <a:schemeClr val="bg1"/>
                </a:solidFill>
              </a:rPr>
              <a:t>之后则检测代码版本是否发生变化，具体的方法是检测</a:t>
            </a:r>
            <a:r>
              <a:rPr lang="en-US" altLang="zh-CN" sz="1200" dirty="0">
                <a:solidFill>
                  <a:schemeClr val="bg1"/>
                </a:solidFill>
              </a:rPr>
              <a:t>ktvserver</a:t>
            </a:r>
            <a:r>
              <a:rPr lang="zh-CN" altLang="en-US" sz="1200" dirty="0">
                <a:solidFill>
                  <a:schemeClr val="bg1"/>
                </a:solidFill>
              </a:rPr>
              <a:t>下</a:t>
            </a:r>
            <a:r>
              <a:rPr lang="en-US" altLang="zh-CN" sz="1200" dirty="0">
                <a:solidFill>
                  <a:schemeClr val="bg1"/>
                </a:solidFill>
              </a:rPr>
              <a:t>version</a:t>
            </a:r>
            <a:r>
              <a:rPr lang="zh-CN" altLang="en-US" sz="1200" dirty="0">
                <a:solidFill>
                  <a:schemeClr val="bg1"/>
                </a:solidFill>
              </a:rPr>
              <a:t>的文件时间</a:t>
            </a:r>
            <a:r>
              <a:rPr lang="zh-CN" sz="1200" dirty="0">
                <a:solidFill>
                  <a:schemeClr val="bg1"/>
                </a:solidFill>
              </a:rPr>
              <a:t>, 发生变化就直接退出，等下次</a:t>
            </a:r>
            <a:r>
              <a:rPr lang="en-US" altLang="zh-CN" sz="1200" dirty="0">
                <a:solidFill>
                  <a:schemeClr val="bg1"/>
                </a:solidFill>
              </a:rPr>
              <a:t>master</a:t>
            </a:r>
            <a:r>
              <a:rPr lang="zh-CN" altLang="en-US" sz="1200" dirty="0">
                <a:solidFill>
                  <a:schemeClr val="bg1"/>
                </a:solidFill>
              </a:rPr>
              <a:t>再拉起。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3605" y="3386455"/>
            <a:ext cx="445008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sz="1600" b="1" dirty="0">
                <a:solidFill>
                  <a:schemeClr val="bg1"/>
                </a:solidFill>
              </a:rPr>
              <a:t>至此，我们粗略的捋完了唱吧</a:t>
            </a:r>
            <a:r>
              <a:rPr lang="zh-CN" sz="1600" b="1" dirty="0">
                <a:solidFill>
                  <a:schemeClr val="bg1"/>
                </a:solidFill>
              </a:rPr>
              <a:t>里用</a:t>
            </a:r>
            <a:r>
              <a:rPr sz="1600" b="1" dirty="0">
                <a:solidFill>
                  <a:schemeClr val="bg1"/>
                </a:solidFill>
              </a:rPr>
              <a:t>NSQ从生产到消费</a:t>
            </a:r>
            <a:r>
              <a:rPr lang="zh-CN" sz="1600" b="1" dirty="0">
                <a:solidFill>
                  <a:schemeClr val="bg1"/>
                </a:solidFill>
              </a:rPr>
              <a:t>一个消息</a:t>
            </a:r>
            <a:r>
              <a:rPr sz="1600" b="1" dirty="0">
                <a:solidFill>
                  <a:schemeClr val="bg1"/>
                </a:solidFill>
              </a:rPr>
              <a:t>的全过程</a:t>
            </a:r>
            <a:r>
              <a:rPr lang="zh-CN" sz="1600" b="1" dirty="0">
                <a:solidFill>
                  <a:schemeClr val="bg1"/>
                </a:solidFill>
              </a:rPr>
              <a:t>。</a:t>
            </a:r>
            <a:endParaRPr lang="zh-CN" sz="1600" b="1" dirty="0">
              <a:solidFill>
                <a:schemeClr val="bg1"/>
              </a:solidFill>
            </a:endParaRPr>
          </a:p>
        </p:txBody>
      </p:sp>
      <p:pic>
        <p:nvPicPr>
          <p:cNvPr id="6" name="图片 5" descr="屏幕快照 2020-11-30 上午11.03.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4077970"/>
            <a:ext cx="5615940" cy="231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0" y="0"/>
            <a:ext cx="637413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 bwMode="auto">
          <a:xfrm rot="5400000">
            <a:off x="-8332250" y="-597563"/>
            <a:ext cx="9238504" cy="81879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62626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8" name="Freeform 5"/>
          <p:cNvSpPr/>
          <p:nvPr/>
        </p:nvSpPr>
        <p:spPr bwMode="auto">
          <a:xfrm rot="5400000">
            <a:off x="11380997" y="-597563"/>
            <a:ext cx="9238504" cy="81879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/>
          </a:solidFill>
          <a:ln w="15875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321810" y="1616710"/>
            <a:ext cx="3547745" cy="347789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21250" y="2847975"/>
            <a:ext cx="23482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谢</a:t>
            </a:r>
            <a:r>
              <a:rPr lang="zh-CN" altLang="en-US" sz="6000" b="1" dirty="0">
                <a:solidFill>
                  <a:schemeClr val="bg1"/>
                </a:solidFill>
              </a:rPr>
              <a:t>谢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959429"/>
            <a:ext cx="12192000" cy="29391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44083" y="2024561"/>
            <a:ext cx="2808516" cy="280851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597400" y="3187700"/>
            <a:ext cx="2757170" cy="4832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什么是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NSQ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3247390"/>
            <a:ext cx="12192000" cy="3610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030" y="577850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什么是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NSQ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4976" y="3604894"/>
            <a:ext cx="4843780" cy="2453641"/>
            <a:chOff x="7217914" y="5248973"/>
            <a:chExt cx="2665600" cy="719433"/>
          </a:xfrm>
        </p:grpSpPr>
        <p:sp>
          <p:nvSpPr>
            <p:cNvPr id="56" name="矩形 55"/>
            <p:cNvSpPr/>
            <p:nvPr/>
          </p:nvSpPr>
          <p:spPr>
            <a:xfrm>
              <a:off x="7217914" y="5566425"/>
              <a:ext cx="2665600" cy="40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fontAlgn="auto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Message Queue，消息队列，顾名思义，就是一个用来存放消息的容器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，生产者把消息放进去，消费者把消息拿出来执行消费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，但什么时候用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呢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？我们可以举一些实际的例子：</a:t>
              </a:r>
              <a:r>
                <a:rPr lang="en-US" altLang="zh-CN" sz="1400" dirty="0">
                  <a:solidFill>
                    <a:schemeClr val="bg1"/>
                  </a:solidFill>
                </a:rPr>
                <a:t> 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390192" y="5248973"/>
              <a:ext cx="1864036" cy="116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先来说说</a:t>
              </a: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MQ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48030" y="1753235"/>
            <a:ext cx="2992755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NSQ，全名就叫NSQ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34791" y="347789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 descr="屏幕快照 2020-11-28 下午4.55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785" y="1235075"/>
            <a:ext cx="3736975" cy="20332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83525" y="1478280"/>
            <a:ext cx="3994785" cy="8115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简介：一个基于GO的分布式MQ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 descr="屏幕快照 2020-11-28 下午6.41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4246880"/>
            <a:ext cx="6645910" cy="1637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121285" y="1103630"/>
            <a:ext cx="12320905" cy="5753735"/>
          </a:xfrm>
          <a:prstGeom prst="rect">
            <a:avLst/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612370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000" y="577850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场景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：异步</a:t>
            </a: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34670" y="1661160"/>
            <a:ext cx="5080000" cy="129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altLang="en-US" sz="1200" dirty="0">
                <a:solidFill>
                  <a:schemeClr val="bg1"/>
                </a:solidFill>
              </a:rPr>
              <a:t>在一些较为复杂的业务场景中，用户的一次请求，服务器往往处理很多事情</a:t>
            </a:r>
            <a:r>
              <a:rPr lang="en-US" altLang="zh-CN" sz="1200" dirty="0">
                <a:solidFill>
                  <a:schemeClr val="bg1"/>
                </a:solidFill>
              </a:rPr>
              <a:t>:</a:t>
            </a:r>
            <a:r>
              <a:rPr lang="zh-CN" altLang="en-US" sz="1200" dirty="0">
                <a:solidFill>
                  <a:schemeClr val="bg1"/>
                </a:solidFill>
              </a:rPr>
              <a:t>比如唱吧</a:t>
            </a:r>
            <a:r>
              <a:rPr lang="en-US" altLang="zh-CN" sz="1200" dirty="0">
                <a:solidFill>
                  <a:schemeClr val="bg1"/>
                </a:solidFill>
              </a:rPr>
              <a:t>的评论模块，在用户写下一个评论后，除了核心的评论数据写入缓存，落表，更新相关计数外，还需要给作品作者发送站内notice，</a:t>
            </a:r>
            <a:r>
              <a:rPr lang="zh-CN" altLang="en-US" sz="1200" dirty="0">
                <a:solidFill>
                  <a:schemeClr val="bg1"/>
                </a:solidFill>
              </a:rPr>
              <a:t>增加经验值等操作。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55586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67500" y="577850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场景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2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：解耦</a:t>
            </a:r>
            <a:endParaRPr lang="zh-CN" alt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图片 11" descr="屏幕快照 2020-11-28 下午5.34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2776855"/>
            <a:ext cx="5109845" cy="2927350"/>
          </a:xfrm>
          <a:prstGeom prst="rect">
            <a:avLst/>
          </a:prstGeom>
        </p:spPr>
      </p:pic>
      <p:pic>
        <p:nvPicPr>
          <p:cNvPr id="13" name="图片 12" descr="屏幕快照 2020-11-28 下午5.34.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3990"/>
            <a:ext cx="5267960" cy="3052445"/>
          </a:xfrm>
          <a:prstGeom prst="rect">
            <a:avLst/>
          </a:prstGeom>
        </p:spPr>
      </p:pic>
      <p:pic>
        <p:nvPicPr>
          <p:cNvPr id="16" name="图片 15" descr="屏幕快照 2020-11-28 下午5.37.31"/>
          <p:cNvPicPr>
            <a:picLocks noChangeAspect="1"/>
          </p:cNvPicPr>
          <p:nvPr/>
        </p:nvPicPr>
        <p:blipFill>
          <a:blip r:embed="rId3"/>
          <a:srcRect l="4684" r="37973"/>
          <a:stretch>
            <a:fillRect/>
          </a:stretch>
        </p:blipFill>
        <p:spPr>
          <a:xfrm>
            <a:off x="6555740" y="1654810"/>
            <a:ext cx="5354320" cy="962660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9133205" y="2617470"/>
            <a:ext cx="430530" cy="431165"/>
          </a:xfrm>
          <a:prstGeom prst="downArrow">
            <a:avLst/>
          </a:prstGeom>
          <a:solidFill>
            <a:schemeClr val="bg1"/>
          </a:solidFill>
          <a:ln w="19050" cap="flat">
            <a:solidFill>
              <a:schemeClr val="tx1"/>
            </a:solidFill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67500" y="5824220"/>
            <a:ext cx="5080000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altLang="en-US" sz="1200" b="1" dirty="0">
                <a:solidFill>
                  <a:schemeClr val="tx1"/>
                </a:solidFill>
              </a:rPr>
              <a:t>上下游业务的解耦，单个业务故障时只会影响本身，一定程度上限制了故障的波及范围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33160" y="1292860"/>
            <a:ext cx="2235835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Some stupid code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6430" y="5824220"/>
            <a:ext cx="5080000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lang="zh-CN" altLang="en-US"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altLang="en-US" sz="1200" b="1" dirty="0">
                <a:solidFill>
                  <a:schemeClr val="bg1"/>
                </a:solidFill>
              </a:rPr>
              <a:t>异步处理减少了接口所耗费的时间，优化了用户体验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2787015"/>
            <a:ext cx="12192000" cy="40709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8030" y="577850"/>
            <a:ext cx="29927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场景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：流量削峰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5137" y="3035933"/>
            <a:ext cx="9674226" cy="1379855"/>
            <a:chOff x="700" y="5477"/>
            <a:chExt cx="15235" cy="2173"/>
          </a:xfrm>
        </p:grpSpPr>
        <p:grpSp>
          <p:nvGrpSpPr>
            <p:cNvPr id="8" name="组合 7"/>
            <p:cNvGrpSpPr/>
            <p:nvPr/>
          </p:nvGrpSpPr>
          <p:grpSpPr>
            <a:xfrm>
              <a:off x="700" y="5677"/>
              <a:ext cx="15235" cy="1973"/>
              <a:chOff x="7223156" y="5248973"/>
              <a:chExt cx="5323862" cy="367350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223156" y="5507589"/>
                <a:ext cx="5323862" cy="10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457200" fontAlgn="auto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 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7390192" y="5248973"/>
                <a:ext cx="1864036" cy="116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MQ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基础消息交互模式</a:t>
                </a:r>
                <a:r>
                  <a:rPr lang="en-US" altLang="zh-CN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endParaRPr lang="zh-CN" altLang="en-US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842" y="5477"/>
              <a:ext cx="176" cy="10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 cap="flat">
              <a:noFill/>
              <a:prstDash val="solid"/>
              <a:miter lim="800000"/>
            </a:ln>
            <a:effectLst>
              <a:outerShdw blurRad="190500" dist="76200" dir="5400000" sx="103000" sy="103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 descr="屏幕快照 2020-11-28 下午6.07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1202690"/>
            <a:ext cx="5308600" cy="143573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6541135" y="1103630"/>
            <a:ext cx="5039995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tx1"/>
                </a:solidFill>
              </a:rPr>
              <a:t>少量商品的秒杀</a:t>
            </a:r>
            <a:r>
              <a:rPr sz="1200" dirty="0">
                <a:solidFill>
                  <a:schemeClr val="tx1"/>
                </a:solidFill>
              </a:rPr>
              <a:t>，一般会因为流量过大，导致流量暴增，应用挂掉。但如服务器接收到用户的请求后，首先写入消息队列。假如消息队列长度超过最大数量，则直接抛弃用户请求或跳转到错误页面</a:t>
            </a:r>
            <a:r>
              <a:rPr lang="zh-CN" sz="1200" dirty="0">
                <a:solidFill>
                  <a:schemeClr val="tx1"/>
                </a:solidFill>
              </a:rPr>
              <a:t>。</a:t>
            </a:r>
            <a:endParaRPr lang="zh-CN" sz="1200" dirty="0">
              <a:solidFill>
                <a:schemeClr val="tx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b="1" dirty="0">
                <a:solidFill>
                  <a:schemeClr val="tx1"/>
                </a:solidFill>
              </a:rPr>
              <a:t>这样可以控制活动的人数并且缓解短时间内高流量压垮</a:t>
            </a:r>
            <a:r>
              <a:rPr lang="zh-CN" sz="1200" b="1" dirty="0">
                <a:solidFill>
                  <a:schemeClr val="tx1"/>
                </a:solidFill>
              </a:rPr>
              <a:t>服务器</a:t>
            </a:r>
            <a:endParaRPr lang="zh-CN" sz="12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48030" y="3929380"/>
            <a:ext cx="133921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点对点：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84775" y="3929380"/>
            <a:ext cx="157924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发布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订阅模式：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图片 10" descr="屏幕快照 2020-11-28 下午6.41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4618990"/>
            <a:ext cx="4436110" cy="1092835"/>
          </a:xfrm>
          <a:prstGeom prst="rect">
            <a:avLst/>
          </a:prstGeom>
        </p:spPr>
      </p:pic>
      <p:pic>
        <p:nvPicPr>
          <p:cNvPr id="12" name="图片 11" descr="屏幕快照 2020-11-28 下午6.41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70" y="3448050"/>
            <a:ext cx="4814570" cy="274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75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649132" cy="990617"/>
            <a:chOff x="701695" y="205450"/>
            <a:chExt cx="7649132" cy="990617"/>
          </a:xfrm>
        </p:grpSpPr>
        <p:sp>
          <p:nvSpPr>
            <p:cNvPr id="4" name="矩形 3"/>
            <p:cNvSpPr/>
            <p:nvPr/>
          </p:nvSpPr>
          <p:spPr>
            <a:xfrm>
              <a:off x="297499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nsqlookupd(中心管理服务)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NSQ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的主要组件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121410" y="1692275"/>
            <a:ext cx="9474835" cy="200977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官网</a:t>
            </a:r>
            <a:r>
              <a:rPr lang="zh-CN" sz="1200" dirty="0">
                <a:solidFill>
                  <a:schemeClr val="bg1"/>
                </a:solidFill>
              </a:rPr>
              <a:t>解释</a:t>
            </a:r>
            <a:r>
              <a:rPr sz="1200" dirty="0">
                <a:solidFill>
                  <a:schemeClr val="bg1"/>
                </a:solidFill>
              </a:rPr>
              <a:t>：nsqlookupd管理拓扑信息，客户端根据特定的topic查询nsqlookupd来发现nsqd生产者及nsqd广播topic和channel信息。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先说个有意思的东西，大家都用过linux可能会发现，linux下很多应用，比如apache、mysql这些服务名称都是在d结尾的。如：apache -&gt;  httpd、mysql -&gt; mysqld。最后的结尾d是</a:t>
            </a:r>
            <a:r>
              <a:rPr sz="1200" dirty="0">
                <a:solidFill>
                  <a:schemeClr val="bg1"/>
                </a:solidFill>
                <a:sym typeface="+mn-ea"/>
              </a:rPr>
              <a:t>Daemon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（</a:t>
            </a:r>
            <a:r>
              <a:rPr sz="1200" dirty="0">
                <a:solidFill>
                  <a:schemeClr val="bg1"/>
                </a:solidFill>
                <a:sym typeface="+mn-ea"/>
              </a:rPr>
              <a:t>守护进程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）的意思</a:t>
            </a:r>
            <a:r>
              <a:rPr sz="1200" dirty="0">
                <a:solidFill>
                  <a:schemeClr val="bg1"/>
                </a:solidFill>
              </a:rPr>
              <a:t>，这种进程在后台运行，不会因为终端窗口关闭就停止执行。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这里的nsqlookupd和下面要说的nsqd也是在d结尾的，这就表明他们也是守护进程，nsqlookupd就是一个后台服务，它可以理解为整个nsq系统的神经中枢，启动以后，它默认会同时监听两个端口，在4160端口，建立一个tcp server，用于和nsqd进行数据沟通。在4161上呢，会建立一个http server，用于和nsqadmin进行数据交互。当然，在集群部署中启用多个nsqlookupd,但他们之间是没得关联的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8" name="图片 7" descr="屏幕快照 2020-11-29 下午2.20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4113530"/>
            <a:ext cx="10058400" cy="1363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9018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649132" cy="990617"/>
            <a:chOff x="701695" y="205450"/>
            <a:chExt cx="7649132" cy="990617"/>
          </a:xfrm>
        </p:grpSpPr>
        <p:sp>
          <p:nvSpPr>
            <p:cNvPr id="4" name="矩形 3"/>
            <p:cNvSpPr/>
            <p:nvPr/>
          </p:nvSpPr>
          <p:spPr>
            <a:xfrm>
              <a:off x="297499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nsqd（真正干活的）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NSQ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的主要组件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121410" y="1569085"/>
            <a:ext cx="9474835" cy="57086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一个负责</a:t>
            </a:r>
            <a:r>
              <a:rPr lang="zh-CN" sz="1200" dirty="0">
                <a:solidFill>
                  <a:schemeClr val="bg1"/>
                </a:solidFill>
                <a:sym typeface="+mn-ea"/>
              </a:rPr>
              <a:t>message</a:t>
            </a:r>
            <a:r>
              <a:rPr sz="1200" dirty="0">
                <a:solidFill>
                  <a:schemeClr val="bg1"/>
                </a:solidFill>
              </a:rPr>
              <a:t>接收、排队、转发消息到客户端的守护进程</a:t>
            </a:r>
            <a:r>
              <a:rPr lang="zh-CN" sz="1200" dirty="0">
                <a:solidFill>
                  <a:schemeClr val="bg1"/>
                </a:solidFill>
              </a:rPr>
              <a:t>，真正干活的就是这个服务。nsqd会默认监听一个tcp端口(4150)和一个http端口(4151)。</a:t>
            </a:r>
            <a:endParaRPr lang="zh-CN" sz="1200" dirty="0">
              <a:solidFill>
                <a:schemeClr val="bg1"/>
              </a:solidFill>
            </a:endParaRPr>
          </a:p>
        </p:txBody>
      </p:sp>
      <p:pic>
        <p:nvPicPr>
          <p:cNvPr id="9" name="图片 8" descr="f1434dc8-6029-11e3-8a66-18ca4ea10ac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4322445"/>
            <a:ext cx="3596005" cy="24060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1410" y="2139950"/>
            <a:ext cx="924814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关于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</a:rPr>
              <a:t>nsqd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的工作原理，我们可以先来看看官方给的gif图：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1410" y="2423795"/>
            <a:ext cx="9248140" cy="200977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zh-CN" sz="1200" dirty="0">
                <a:solidFill>
                  <a:schemeClr val="bg1"/>
                </a:solidFill>
              </a:rPr>
              <a:t>关于这里面topic和channel的概念，</a:t>
            </a:r>
            <a:r>
              <a:rPr sz="1200" dirty="0">
                <a:solidFill>
                  <a:schemeClr val="bg1"/>
                </a:solidFill>
              </a:rPr>
              <a:t>我自己有一个不太贴切的比喻来类比这个流程：你可以把每条消息理解为一条新闻事件，每个topic理解成一类新闻事件的主题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比如数码，游戏类新闻</a:t>
            </a:r>
            <a:r>
              <a:rPr lang="en-US" sz="1200" dirty="0">
                <a:solidFill>
                  <a:schemeClr val="bg1"/>
                </a:solidFill>
              </a:rPr>
              <a:t>),</a:t>
            </a:r>
            <a:r>
              <a:rPr sz="1200" dirty="0">
                <a:solidFill>
                  <a:schemeClr val="bg1"/>
                </a:solidFill>
              </a:rPr>
              <a:t>而channel就是不</a:t>
            </a:r>
            <a:r>
              <a:rPr lang="zh-CN" sz="1200" dirty="0">
                <a:solidFill>
                  <a:schemeClr val="bg1"/>
                </a:solidFill>
              </a:rPr>
              <a:t>同渠道</a:t>
            </a:r>
            <a:r>
              <a:rPr sz="1200" dirty="0">
                <a:solidFill>
                  <a:schemeClr val="bg1"/>
                </a:solidFill>
              </a:rPr>
              <a:t>的报纸</a:t>
            </a:r>
            <a:r>
              <a:rPr lang="en-US" sz="1200" dirty="0">
                <a:solidFill>
                  <a:schemeClr val="bg1"/>
                </a:solidFill>
              </a:rPr>
              <a:t>,</a:t>
            </a:r>
            <a:r>
              <a:rPr sz="1200" dirty="0">
                <a:solidFill>
                  <a:schemeClr val="bg1"/>
                </a:solidFill>
              </a:rPr>
              <a:t>我们的消费者就是订阅了一家家报纸的死忠粉。首先，生产者向nsqd发送消息，</a:t>
            </a:r>
            <a:r>
              <a:rPr lang="zh-CN" sz="1200" dirty="0">
                <a:solidFill>
                  <a:schemeClr val="bg1"/>
                </a:solidFill>
              </a:rPr>
              <a:t>可以是一个包含了指定了</a:t>
            </a:r>
            <a:r>
              <a:rPr sz="1200" dirty="0">
                <a:solidFill>
                  <a:schemeClr val="bg1"/>
                </a:solidFill>
              </a:rPr>
              <a:t>topic和消息主体的请求，这个topic就就是这个新闻事件的分类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数码类</a:t>
            </a:r>
            <a:r>
              <a:rPr lang="zh-CN" sz="1200" b="1" dirty="0">
                <a:solidFill>
                  <a:schemeClr val="bg1"/>
                </a:solidFill>
              </a:rPr>
              <a:t>，</a:t>
            </a:r>
            <a:r>
              <a:rPr sz="1200" b="1" dirty="0">
                <a:solidFill>
                  <a:schemeClr val="bg1"/>
                </a:solidFill>
              </a:rPr>
              <a:t>breaking news：苹果出M1芯片啦！牛逼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r>
              <a:rPr sz="1200" dirty="0">
                <a:solidFill>
                  <a:schemeClr val="bg1"/>
                </a:solidFill>
              </a:rPr>
              <a:t>这个topic会复制这些消息并且在每一个topic</a:t>
            </a:r>
            <a:r>
              <a:rPr lang="zh-CN" sz="1200" dirty="0">
                <a:solidFill>
                  <a:schemeClr val="bg1"/>
                </a:solidFill>
              </a:rPr>
              <a:t>下面</a:t>
            </a:r>
            <a:r>
              <a:rPr sz="1200" dirty="0">
                <a:solidFill>
                  <a:schemeClr val="bg1"/>
                </a:solidFill>
              </a:rPr>
              <a:t>的channel上进行</a:t>
            </a:r>
            <a:r>
              <a:rPr lang="zh-CN" sz="1200" dirty="0">
                <a:solidFill>
                  <a:schemeClr val="bg1"/>
                </a:solidFill>
              </a:rPr>
              <a:t>入队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A，B，C的报纸都刊登了这则消息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r>
              <a:rPr lang="zh-CN" sz="1200" dirty="0">
                <a:solidFill>
                  <a:schemeClr val="bg1"/>
                </a:solidFill>
              </a:rPr>
              <a:t>；</a:t>
            </a:r>
            <a:r>
              <a:rPr sz="1200" dirty="0">
                <a:solidFill>
                  <a:schemeClr val="bg1"/>
                </a:solidFill>
              </a:rPr>
              <a:t>对订阅了同一个topic，同一个channel的消费者使用负载均衡策略（</a:t>
            </a:r>
            <a:r>
              <a:rPr sz="1200" b="1" dirty="0">
                <a:solidFill>
                  <a:schemeClr val="bg1"/>
                </a:solidFill>
              </a:rPr>
              <a:t>强行解释一波：这份报纸是绝版的，各家都只有一份，订阅的人中只有一位天选之子可以拿到这个消息</a:t>
            </a:r>
            <a:r>
              <a:rPr sz="1200" dirty="0">
                <a:solidFill>
                  <a:schemeClr val="bg1"/>
                </a:solidFill>
              </a:rPr>
              <a:t>）同一channel的</a:t>
            </a:r>
            <a:r>
              <a:rPr lang="zh-CN" sz="1200" dirty="0">
                <a:solidFill>
                  <a:schemeClr val="bg1"/>
                </a:solidFill>
              </a:rPr>
              <a:t>消费</a:t>
            </a:r>
            <a:r>
              <a:rPr sz="1200" dirty="0">
                <a:solidFill>
                  <a:schemeClr val="bg1"/>
                </a:solidFill>
              </a:rPr>
              <a:t>者会有相同的处理行为，但不同channel的</a:t>
            </a:r>
            <a:r>
              <a:rPr lang="zh-CN" sz="1200" dirty="0">
                <a:solidFill>
                  <a:schemeClr val="bg1"/>
                </a:solidFill>
              </a:rPr>
              <a:t>消费</a:t>
            </a:r>
            <a:r>
              <a:rPr sz="1200" dirty="0">
                <a:solidFill>
                  <a:schemeClr val="bg1"/>
                </a:solidFill>
              </a:rPr>
              <a:t>者拿到这个消息后</a:t>
            </a:r>
            <a:r>
              <a:rPr lang="zh-CN" sz="1200" dirty="0">
                <a:solidFill>
                  <a:schemeClr val="bg1"/>
                </a:solidFill>
              </a:rPr>
              <a:t>可能</a:t>
            </a:r>
            <a:r>
              <a:rPr sz="1200" dirty="0">
                <a:solidFill>
                  <a:schemeClr val="bg1"/>
                </a:solidFill>
              </a:rPr>
              <a:t>会做出不同的处理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sz="1200" b="1" dirty="0">
                <a:solidFill>
                  <a:schemeClr val="bg1"/>
                </a:solidFill>
              </a:rPr>
              <a:t>土豪们订阅了A：我直接买爆！，普通用户们订阅了B：我咬咬牙赞一赞下个月再买，我订阅了C：太贵了，告辞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2" name="图片 11" descr="屏幕快照 2020-11-29 下午3.07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45" y="4198620"/>
            <a:ext cx="4686300" cy="252984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4899025" y="5182235"/>
            <a:ext cx="953770" cy="577850"/>
          </a:xfrm>
          <a:prstGeom prst="rightArrow">
            <a:avLst/>
          </a:prstGeom>
          <a:solidFill>
            <a:schemeClr val="tx1"/>
          </a:solidFill>
          <a:ln w="9525" cap="flat" cmpd="sng">
            <a:solidFill>
              <a:schemeClr val="bg1"/>
            </a:solidFill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93980" y="-93980"/>
            <a:ext cx="12402185" cy="7001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 cap="flat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34791" y="450213"/>
            <a:ext cx="111755" cy="653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flat">
            <a:noFill/>
            <a:prstDash val="solid"/>
            <a:miter lim="800000"/>
          </a:ln>
          <a:effectLst>
            <a:outerShdw blurRad="190500" dist="76200" dir="5400000" sx="103000" sy="103000" algn="t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877" y="450213"/>
            <a:ext cx="7649132" cy="990617"/>
            <a:chOff x="701695" y="205450"/>
            <a:chExt cx="7649132" cy="990617"/>
          </a:xfrm>
        </p:grpSpPr>
        <p:sp>
          <p:nvSpPr>
            <p:cNvPr id="4" name="矩形 3"/>
            <p:cNvSpPr/>
            <p:nvPr/>
          </p:nvSpPr>
          <p:spPr>
            <a:xfrm>
              <a:off x="2974996" y="858882"/>
              <a:ext cx="5375831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nsqadmin(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后台管理页面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)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01695" y="205450"/>
              <a:ext cx="299284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NSQ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的主要组件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121410" y="1692275"/>
            <a:ext cx="9474835" cy="330835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lang="en-US" sz="1200" dirty="0">
                <a:solidFill>
                  <a:schemeClr val="bg1"/>
                </a:solidFill>
              </a:rPr>
              <a:t>nsqadmin</a:t>
            </a:r>
            <a:r>
              <a:rPr sz="1200" dirty="0">
                <a:solidFill>
                  <a:schemeClr val="bg1"/>
                </a:solidFill>
              </a:rPr>
              <a:t>是</a:t>
            </a:r>
            <a:r>
              <a:rPr lang="zh-CN" sz="1200" dirty="0">
                <a:solidFill>
                  <a:schemeClr val="bg1"/>
                </a:solidFill>
              </a:rPr>
              <a:t>自带的</a:t>
            </a:r>
            <a:r>
              <a:rPr sz="1200" dirty="0">
                <a:solidFill>
                  <a:schemeClr val="bg1"/>
                </a:solidFill>
              </a:rPr>
              <a:t>一套简洁好看滴WEB界面，用来汇集集群的实时统计，并执行不同的管理任务</a:t>
            </a:r>
            <a:r>
              <a:rPr lang="zh-CN" sz="1200" dirty="0">
                <a:solidFill>
                  <a:schemeClr val="bg1"/>
                </a:solidFill>
              </a:rPr>
              <a:t>，它具有以下功能和特性</a:t>
            </a:r>
            <a:endParaRPr lang="zh-CN" sz="12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30350" y="2023110"/>
            <a:ext cx="9474835" cy="1050290"/>
          </a:xfrm>
          <a:prstGeom prst="rect">
            <a:avLst/>
          </a:prstGeom>
        </p:spPr>
        <p:txBody>
          <a:bodyPr wrap="square">
            <a:spAutoFit/>
          </a:bodyPr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提供一个对topic和channel统一管理的操作界面以及各种实时监控数据的展示。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展示所有message的数量;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能够在后台创建topic和channel，这个应该不常用到</a:t>
            </a:r>
            <a:endParaRPr sz="1200" dirty="0">
              <a:solidFill>
                <a:schemeClr val="bg1"/>
              </a:solidFill>
            </a:endParaRPr>
          </a:p>
          <a:p>
            <a:pPr indent="228600" fontAlgn="auto">
              <a:lnSpc>
                <a:spcPct val="130000"/>
              </a:lnSpc>
              <a:extLst>
                <a:ext uri="{35155182-B16C-46BC-9424-99874614C6A1}">
                  <wpsdc:indentchars xmlns:wpsdc="http://www.wps.cn/officeDocument/2017/drawingmlCustomData" val="150" checksum="3359433812"/>
                </a:ext>
              </a:extLst>
            </a:pPr>
            <a:r>
              <a:rPr sz="1200" dirty="0">
                <a:solidFill>
                  <a:schemeClr val="bg1"/>
                </a:solidFill>
              </a:rPr>
              <a:t>nsqadmin的所有功能都必须依赖于nsqlookupd，nsqadmin只是向nsqlookupd传递用户操作并展示来自nsqlookupd的数据。</a:t>
            </a:r>
            <a:endParaRPr sz="1200" dirty="0">
              <a:solidFill>
                <a:schemeClr val="bg1"/>
              </a:solidFill>
            </a:endParaRPr>
          </a:p>
        </p:txBody>
      </p:sp>
      <p:pic>
        <p:nvPicPr>
          <p:cNvPr id="9" name="图片 8" descr="屏幕快照 2020-11-29 下午3.19.36">
            <a:hlinkClick r:id="rId1" tooltip="唱吧的nsqadmin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55" y="3783330"/>
            <a:ext cx="5278120" cy="23152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30160" y="4604385"/>
            <a:ext cx="361378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 smtClean="0">
                <a:solidFill>
                  <a:schemeClr val="accent1"/>
                </a:solidFill>
              </a:rPr>
              <a:t>传送门：</a:t>
            </a:r>
            <a:r>
              <a:rPr lang="zh-CN" altLang="en-US" sz="2000" b="1" dirty="0" smtClean="0">
                <a:solidFill>
                  <a:schemeClr val="accent1"/>
                </a:solidFill>
                <a:hlinkClick r:id="rId1"/>
              </a:rPr>
              <a:t>唱吧的</a:t>
            </a:r>
            <a:r>
              <a:rPr lang="en-US" altLang="zh-CN" sz="2000" b="1" dirty="0" smtClean="0">
                <a:solidFill>
                  <a:schemeClr val="accent1"/>
                </a:solidFill>
                <a:hlinkClick r:id="rId1"/>
              </a:rPr>
              <a:t>nsqadmin</a:t>
            </a:r>
            <a:r>
              <a:rPr lang="zh-CN" altLang="en-US" sz="2000" b="1" dirty="0" smtClean="0">
                <a:solidFill>
                  <a:schemeClr val="accent1"/>
                </a:solidFill>
                <a:hlinkClick r:id="rId1"/>
              </a:rPr>
              <a:t>页面</a:t>
            </a:r>
            <a:endParaRPr lang="zh-CN" altLang="en-US" sz="2000" b="1" dirty="0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5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 w="19050" cap="flat">
          <a:noFill/>
          <a:prstDash val="solid"/>
          <a:miter lim="800000"/>
        </a:ln>
        <a:effectLst>
          <a:outerShdw blurRad="190500" dist="76200" dir="5400000" sx="103000" sy="103000" algn="t" rotWithShape="0">
            <a:prstClr val="black">
              <a:alpha val="10000"/>
            </a:prstClr>
          </a:outerShdw>
        </a:effectLst>
      </a:spPr>
      <a:bodyPr vert="horz" wrap="square" lIns="91440" tIns="45720" rIns="91440" bIns="45720" numCol="1" rtlCol="0" anchor="ctr" anchorCtr="0" compatLnSpc="1"/>
      <a:lstStyle>
        <a:defPPr algn="ctr">
          <a:defRPr>
            <a:solidFill>
              <a:prstClr val="black"/>
            </a:solidFill>
          </a:defRPr>
        </a:defPPr>
      </a:lst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6728</Words>
  <Application>WPS 文字</Application>
  <PresentationFormat>宽屏</PresentationFormat>
  <Paragraphs>263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方正书宋_GBK</vt:lpstr>
      <vt:lpstr>Wingdings</vt:lpstr>
      <vt:lpstr>微软雅黑 Light</vt:lpstr>
      <vt:lpstr>苹方-简</vt:lpstr>
      <vt:lpstr>微软雅黑</vt:lpstr>
      <vt:lpstr>汉仪旗黑KW</vt:lpstr>
      <vt:lpstr>微软雅黑</vt:lpstr>
      <vt:lpstr>宋体</vt:lpstr>
      <vt:lpstr>Arial Unicode MS</vt:lpstr>
      <vt:lpstr>等线</vt:lpstr>
      <vt:lpstr>汉仪中等线KW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wfs</dc:creator>
  <cp:lastModifiedBy>cb-000008</cp:lastModifiedBy>
  <cp:revision>137</cp:revision>
  <dcterms:created xsi:type="dcterms:W3CDTF">2021-03-27T02:39:26Z</dcterms:created>
  <dcterms:modified xsi:type="dcterms:W3CDTF">2021-03-27T02:39:26Z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2052-1.9.0.2959</vt:lpwstr>
  </property>
</Properties>
</file>